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>
  <p:sldMasterIdLst>
    <p:sldMasterId id="2147483742" r:id="rId1"/>
    <p:sldMasterId id="2147483743" r:id="rId2"/>
  </p:sldMasterIdLst>
  <p:notesMasterIdLst>
    <p:notesMasterId r:id="rId72"/>
  </p:notesMasterIdLst>
  <p:sldIdLst>
    <p:sldId id="256" r:id="rId3"/>
    <p:sldId id="257" r:id="rId4"/>
    <p:sldId id="258" r:id="rId5"/>
    <p:sldId id="259" r:id="rId6"/>
    <p:sldId id="328" r:id="rId7"/>
    <p:sldId id="329" r:id="rId8"/>
    <p:sldId id="330" r:id="rId9"/>
    <p:sldId id="331" r:id="rId10"/>
    <p:sldId id="332" r:id="rId11"/>
    <p:sldId id="333" r:id="rId12"/>
    <p:sldId id="334" r:id="rId13"/>
    <p:sldId id="335" r:id="rId14"/>
    <p:sldId id="268" r:id="rId15"/>
    <p:sldId id="269" r:id="rId16"/>
    <p:sldId id="270" r:id="rId17"/>
    <p:sldId id="271" r:id="rId18"/>
    <p:sldId id="336" r:id="rId19"/>
    <p:sldId id="337" r:id="rId20"/>
    <p:sldId id="338" r:id="rId21"/>
    <p:sldId id="272" r:id="rId22"/>
    <p:sldId id="274" r:id="rId23"/>
    <p:sldId id="281" r:id="rId24"/>
    <p:sldId id="285" r:id="rId25"/>
    <p:sldId id="324" r:id="rId26"/>
    <p:sldId id="325" r:id="rId27"/>
    <p:sldId id="326" r:id="rId28"/>
    <p:sldId id="327" r:id="rId29"/>
    <p:sldId id="286" r:id="rId30"/>
    <p:sldId id="341" r:id="rId31"/>
    <p:sldId id="342" r:id="rId32"/>
    <p:sldId id="343" r:id="rId33"/>
    <p:sldId id="344" r:id="rId34"/>
    <p:sldId id="340" r:id="rId35"/>
    <p:sldId id="345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5" r:id="rId62"/>
    <p:sldId id="316" r:id="rId63"/>
    <p:sldId id="317" r:id="rId64"/>
    <p:sldId id="318" r:id="rId65"/>
    <p:sldId id="319" r:id="rId66"/>
    <p:sldId id="321" r:id="rId67"/>
    <p:sldId id="322" r:id="rId68"/>
    <p:sldId id="323" r:id="rId69"/>
    <p:sldId id="284" r:id="rId70"/>
    <p:sldId id="276" r:id="rId71"/>
  </p:sldIdLst>
  <p:sldSz cx="18275300" cy="10279063"/>
  <p:notesSz cx="6858000" cy="9144000"/>
  <p:defaultTextStyle>
    <a:defPPr algn="l" rtl="0" eaLnBrk="0" latinLnBrk="0" hangingPunct="0">
      <a:defRPr kumimoji="1" lang="en-US" altLang="en-U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287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002060"/>
    <a:srgbClr val="89B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>
    <p:restoredLeft sz="12579"/>
    <p:restoredTop sz="90000"/>
  </p:normalViewPr>
  <p:slideViewPr>
    <p:cSldViewPr>
      <p:cViewPr varScale="1">
        <p:scale>
          <a:sx n="56" d="100"/>
          <a:sy n="56" d="100"/>
        </p:scale>
        <p:origin x="114" y="390"/>
      </p:cViewPr>
      <p:guideLst>
        <p:guide orient="horz" pos="2156"/>
        <p:guide pos="287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14" cy="7621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2024-06-28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0709" y="685800"/>
            <a:ext cx="6096581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517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7573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484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2288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8747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7402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1633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2317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8406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707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미세먼지가 주로 어디서 많이 발생하는지 조사하던 중</a:t>
            </a:r>
            <a:r>
              <a:rPr lang="en-US" altLang="ko-KR" dirty="0" smtClean="0"/>
              <a:t>, </a:t>
            </a:r>
            <a:r>
              <a:rPr lang="ko-KR" altLang="en-US" dirty="0" smtClean="0"/>
              <a:t>흔히 알려진 </a:t>
            </a:r>
            <a:r>
              <a:rPr lang="ko-KR" altLang="en-US" dirty="0" err="1" smtClean="0"/>
              <a:t>배출원보다</a:t>
            </a:r>
            <a:r>
              <a:rPr lang="ko-KR" altLang="en-US" dirty="0" smtClean="0"/>
              <a:t> 더 색다른 원인을 찾아보고 싶었습니다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그래서 공기 중 미세먼지의 이동에 영향을 미치는 바람과 관련이 있지 않을까 생각하게 되었고</a:t>
            </a:r>
            <a:r>
              <a:rPr lang="en-US" altLang="ko-KR" dirty="0" smtClean="0"/>
              <a:t>,</a:t>
            </a:r>
          </a:p>
          <a:p>
            <a:pPr marL="0" indent="0">
              <a:buNone/>
            </a:pPr>
            <a:r>
              <a:rPr lang="ko-KR" altLang="en-US" dirty="0" smtClean="0"/>
              <a:t>태풍이 미세먼지를 옮기는데 어떤 역할을 하는지 확인해 보려 했습니다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하지만 태풍 데이터와 미세먼지 사이에는 큰 연관성을 찾기 어려웠고</a:t>
            </a:r>
            <a:r>
              <a:rPr lang="en-US" altLang="ko-KR" dirty="0" smtClean="0"/>
              <a:t>,</a:t>
            </a:r>
          </a:p>
          <a:p>
            <a:pPr marL="0" indent="0">
              <a:buNone/>
            </a:pPr>
            <a:r>
              <a:rPr lang="ko-KR" altLang="en-US" dirty="0" smtClean="0"/>
              <a:t>대신 화력발전소가 미세먼지 배출과 어떤 연관이 있는지 조사하기로 했습니다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0397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2565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6091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525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1448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5216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01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085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056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044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85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527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8696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158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2024-06-28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2024-06-28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3756" y="2398386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89870" y="2398386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911415" y="5971564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9287529" y="5971564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453963" y="6350415"/>
            <a:ext cx="2133178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  <a:ea typeface="+mn-ea"/>
                <a:cs typeface="+mn-cs"/>
              </a:rPr>
              <a:pPr marL="0" lvl="0" indent="0" algn="l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6/28/2024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0478" y="6350415"/>
            <a:ext cx="2893468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5989543" y="9724864"/>
            <a:ext cx="2133234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2024-06-28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/>
              <a:t>#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3756" y="2398386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89870" y="2398386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911415" y="5971564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9287529" y="5971564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453963" y="6350415"/>
            <a:ext cx="2133178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  <a:ea typeface="+mn-ea"/>
                <a:cs typeface="+mn-cs"/>
              </a:rPr>
              <a:pPr marL="0" lvl="0" indent="0" algn="l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6/28/2024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0478" y="6350415"/>
            <a:ext cx="2893468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5532453" y="9404192"/>
            <a:ext cx="2437941" cy="53333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9DCEDAA7-2A5E-4EC6-BFB8-4648C95A54BF}" type="slidenum"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Arial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Arial"/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2024-06-28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3756" y="411628"/>
            <a:ext cx="16447639" cy="171313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3756" y="2398386"/>
            <a:ext cx="16447639" cy="6783531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3963" y="6350415"/>
            <a:ext cx="2133178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  <a:ea typeface="+mn-ea"/>
                <a:cs typeface="+mn-cs"/>
              </a:rPr>
              <a:pPr marL="0" lvl="0" indent="0" algn="l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6/28/2024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0478" y="6350415"/>
            <a:ext cx="2893468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5532453" y="9404192"/>
            <a:ext cx="2437941" cy="53333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ko-KR" altLang="en-US" sz="3000" b="1" i="0" baseline="0">
                <a:solidFill>
                  <a:schemeClr val="tx1"/>
                </a:solidFill>
                <a:latin typeface="Arial"/>
              </a:defRPr>
            </a:lvl1pPr>
          </a:lstStyle>
          <a:p>
            <a:pPr>
              <a:defRPr/>
            </a:pPr>
            <a:r>
              <a:rPr lang="en-US" altLang="ko-KR" dirty="0" smtClean="0"/>
              <a:t>#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2672" y="411096"/>
            <a:ext cx="16448251" cy="171259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lvl="0" indent="0" algn="ctr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400" b="0" i="0" baseline="0">
                <a:solidFill>
                  <a:schemeClr val="tx2"/>
                </a:solidFill>
                <a:latin typeface="?? ??"/>
                <a:sym typeface="?? ??"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286751" y="5971079"/>
            <a:ext cx="8072553" cy="32918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마스터 텍스트 스타일을 편집합니다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둘째 수준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셋째 수준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넷째 수준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3963" y="6350415"/>
            <a:ext cx="2133178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  <a:ea typeface="+mn-ea"/>
                <a:cs typeface="+mn-cs"/>
              </a:rPr>
              <a:pPr marL="0" lvl="0" indent="0" algn="l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6/28/2024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0478" y="6350415"/>
            <a:ext cx="2893468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ko-KR" altLang="en-US" sz="3000" b="1" i="0" baseline="0">
                <a:solidFill>
                  <a:schemeClr val="tx1"/>
                </a:solidFill>
                <a:latin typeface="Calibri"/>
              </a:defRPr>
            </a:lvl1pPr>
          </a:lstStyle>
          <a:p>
            <a:pPr>
              <a:defRPr/>
            </a:pPr>
            <a:r>
              <a:rPr lang="en-US" altLang="ko-KR" dirty="0" smtClean="0"/>
              <a:t>#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7.jpe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7.jpeg"/><Relationship Id="rId5" Type="http://schemas.openxmlformats.org/officeDocument/2006/relationships/image" Target="../media/image28.jpe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9.jpe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0.jpe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1.jpe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.png"/><Relationship Id="rId7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9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8.jpe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0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3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5.png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9.png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3.png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7.png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1.jpe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0.jpe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1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3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0.jpe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7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9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0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2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3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7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9.png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11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3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0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4101" name="그림 4100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4102" name="Group 2"/>
          <p:cNvGrpSpPr/>
          <p:nvPr/>
        </p:nvGrpSpPr>
        <p:grpSpPr>
          <a:xfrm>
            <a:off x="620579" y="566659"/>
            <a:ext cx="17029200" cy="9143915"/>
            <a:chOff x="620579" y="566659"/>
            <a:chExt cx="17029200" cy="9143915"/>
          </a:xfrm>
        </p:grpSpPr>
        <p:pic>
          <p:nvPicPr>
            <p:cNvPr id="4103" name="그림 4102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6659"/>
              <a:ext cx="17029200" cy="914391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4104" name="Group 3"/>
          <p:cNvGrpSpPr/>
          <p:nvPr/>
        </p:nvGrpSpPr>
        <p:grpSpPr>
          <a:xfrm>
            <a:off x="13584924" y="419022"/>
            <a:ext cx="2823640" cy="1503110"/>
            <a:chOff x="13584924" y="419022"/>
            <a:chExt cx="2823640" cy="1503110"/>
          </a:xfrm>
        </p:grpSpPr>
        <p:pic>
          <p:nvPicPr>
            <p:cNvPr id="4105" name="그림 4104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13584924" y="419022"/>
              <a:ext cx="2823640" cy="1503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4106" name="TextBox 4105"/>
          <p:cNvSpPr txBox="1"/>
          <p:nvPr/>
        </p:nvSpPr>
        <p:spPr>
          <a:xfrm>
            <a:off x="13537311" y="720604"/>
            <a:ext cx="2985567" cy="5847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중간보고</a:t>
            </a:r>
            <a:endParaRPr kumimoji="0" lang="ko-KR" altLang="en-US" sz="32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107" name="TextBox 4106"/>
          <p:cNvSpPr txBox="1"/>
          <p:nvPr/>
        </p:nvSpPr>
        <p:spPr>
          <a:xfrm>
            <a:off x="903125" y="8173792"/>
            <a:ext cx="15383253" cy="12464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i="0" baseline="0" dirty="0" err="1">
                <a:solidFill>
                  <a:srgbClr val="595959">
                    <a:alpha val="100000"/>
                  </a:srgbClr>
                </a:solidFill>
                <a:latin typeface="D2Coding"/>
              </a:rPr>
              <a:t>AI데이터플랫폼</a:t>
            </a:r>
            <a:r>
              <a:rPr kumimoji="0" lang="ko-KR" altLang="en-US" sz="2500" i="0" baseline="0" dirty="0">
                <a:solidFill>
                  <a:srgbClr val="595959">
                    <a:alpha val="100000"/>
                  </a:srgbClr>
                </a:solidFill>
                <a:latin typeface="D2Coding"/>
              </a:rPr>
              <a:t>(WITH </a:t>
            </a:r>
            <a:r>
              <a:rPr kumimoji="0" lang="ko-KR" altLang="en-US" sz="2500" i="0" baseline="0" dirty="0" err="1">
                <a:solidFill>
                  <a:srgbClr val="595959">
                    <a:alpha val="100000"/>
                  </a:srgbClr>
                </a:solidFill>
                <a:latin typeface="D2Coding"/>
              </a:rPr>
              <a:t>Python</a:t>
            </a:r>
            <a:r>
              <a:rPr kumimoji="0" lang="ko-KR" altLang="en-US" sz="2500" i="0" baseline="0" dirty="0">
                <a:solidFill>
                  <a:srgbClr val="595959">
                    <a:alpha val="100000"/>
                  </a:srgbClr>
                </a:solidFill>
                <a:latin typeface="D2Coding"/>
              </a:rPr>
              <a:t>, JAVA, </a:t>
            </a:r>
            <a:r>
              <a:rPr kumimoji="0" lang="ko-KR" altLang="en-US" sz="2500" i="0" baseline="0" dirty="0" err="1">
                <a:solidFill>
                  <a:srgbClr val="595959">
                    <a:alpha val="100000"/>
                  </a:srgbClr>
                </a:solidFill>
                <a:latin typeface="D2Coding"/>
              </a:rPr>
              <a:t>Spring</a:t>
            </a:r>
            <a:r>
              <a:rPr kumimoji="0" lang="ko-KR" altLang="en-US" sz="2500" i="0" baseline="0" dirty="0">
                <a:solidFill>
                  <a:srgbClr val="595959">
                    <a:alpha val="100000"/>
                  </a:srgbClr>
                </a:solidFill>
                <a:latin typeface="D2Coding"/>
              </a:rPr>
              <a:t>)을 활용한 빅데이터 분석 전문가 과정(8회차)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i="0" baseline="0" dirty="0">
                <a:solidFill>
                  <a:srgbClr val="595959">
                    <a:alpha val="100000"/>
                  </a:srgbClr>
                </a:solidFill>
                <a:latin typeface="D2Coding"/>
              </a:rPr>
              <a:t>빅데이터분석 프로젝트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i="0" baseline="0" dirty="0">
                <a:solidFill>
                  <a:srgbClr val="595959">
                    <a:alpha val="100000"/>
                  </a:srgbClr>
                </a:solidFill>
                <a:latin typeface="D2Coding"/>
              </a:rPr>
              <a:t>먼지가되어팀</a:t>
            </a:r>
            <a:endParaRPr kumimoji="0" lang="ko-KR" altLang="en-US" sz="2500" i="0" dirty="0">
              <a:solidFill>
                <a:srgbClr val="595959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108" name="TextBox 4107"/>
          <p:cNvSpPr txBox="1"/>
          <p:nvPr/>
        </p:nvSpPr>
        <p:spPr>
          <a:xfrm>
            <a:off x="666627" y="3937450"/>
            <a:ext cx="15856251" cy="24006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5000" b="1" i="0" baseline="0" smtClean="0">
                <a:solidFill>
                  <a:srgbClr val="3A3C84">
                    <a:alpha val="100000"/>
                  </a:srgbClr>
                </a:solidFill>
                <a:latin typeface="D2Coding"/>
              </a:rPr>
              <a:t>미</a:t>
            </a:r>
            <a:r>
              <a:rPr kumimoji="0" lang="ko-KR" altLang="en-US" sz="9000" b="1" i="0" baseline="0" smtClean="0">
                <a:solidFill>
                  <a:srgbClr val="7A7CC4">
                    <a:alpha val="100000"/>
                  </a:srgbClr>
                </a:solidFill>
                <a:latin typeface="D2Coding"/>
              </a:rPr>
              <a:t>세먼지</a:t>
            </a:r>
            <a:r>
              <a:rPr kumimoji="0" lang="ko-KR" altLang="en-US" sz="15000" b="1" i="0" baseline="0" smtClean="0">
                <a:solidFill>
                  <a:srgbClr val="3A3C84">
                    <a:alpha val="100000"/>
                  </a:srgbClr>
                </a:solidFill>
                <a:latin typeface="D2Coding"/>
              </a:rPr>
              <a:t>안</a:t>
            </a:r>
            <a:r>
              <a:rPr kumimoji="0" lang="ko-KR" altLang="en-US" sz="9000" b="1" i="0" baseline="0" smtClean="0">
                <a:solidFill>
                  <a:srgbClr val="7A7CC4">
                    <a:alpha val="100000"/>
                  </a:srgbClr>
                </a:solidFill>
                <a:latin typeface="D2Coding"/>
              </a:rPr>
              <a:t>녕</a:t>
            </a:r>
            <a:r>
              <a:rPr kumimoji="0" lang="ko-KR" altLang="en-US" sz="15000" b="1" i="0" baseline="0" smtClean="0">
                <a:solidFill>
                  <a:srgbClr val="3A3C84">
                    <a:alpha val="100000"/>
                  </a:srgbClr>
                </a:solidFill>
                <a:latin typeface="D2Coding"/>
              </a:rPr>
              <a:t>행</a:t>
            </a:r>
            <a:endParaRPr kumimoji="0" lang="ko-KR" altLang="en-US" sz="15000" b="1" i="0">
              <a:solidFill>
                <a:srgbClr val="3A3C84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109" name="TextBox 4108"/>
          <p:cNvSpPr txBox="1"/>
          <p:nvPr/>
        </p:nvSpPr>
        <p:spPr>
          <a:xfrm>
            <a:off x="175094" y="3199949"/>
            <a:ext cx="15857814" cy="7015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808080">
                    <a:alpha val="100000"/>
                  </a:srgbClr>
                </a:solidFill>
                <a:latin typeface="D2Coding"/>
              </a:rPr>
              <a:t>미세먼지야.. 이제 헤어지자</a:t>
            </a:r>
            <a:endParaRPr kumimoji="0" lang="ko-KR" altLang="en-US" sz="4000" b="1" i="0" dirty="0">
              <a:solidFill>
                <a:srgbClr val="80808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4110" name="그림 4109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1652712" y="2481868"/>
            <a:ext cx="2218914" cy="15125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4" name="TextBox 13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>
                <a:solidFill>
                  <a:srgbClr val="FFFFFF">
                    <a:alpha val="100000"/>
                  </a:srgbClr>
                </a:solidFill>
                <a:latin typeface="Calibri"/>
              </a:rPr>
              <a:t>1</a:t>
            </a:r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39626" y="2396692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에어맵코리아(KT)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282463" y="3223629"/>
            <a:ext cx="8236043" cy="5952045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8085223" y="4926677"/>
            <a:ext cx="5102893" cy="4441009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sp>
        <p:nvSpPr>
          <p:cNvPr id="26" name="TextBox 25"/>
          <p:cNvSpPr txBox="1"/>
          <p:nvPr/>
        </p:nvSpPr>
        <p:spPr>
          <a:xfrm>
            <a:off x="9794690" y="3568023"/>
            <a:ext cx="7456718" cy="8496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현 위치 뿐만 아니라 </a:t>
            </a: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관심지역을 등록하면 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관심지역의 정보도 제공</a:t>
            </a:r>
            <a:endParaRPr kumimoji="0" lang="ko-KR" altLang="en-US" sz="2500" b="1" i="1">
              <a:solidFill>
                <a:srgbClr val="6182D6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13377004" y="6552028"/>
            <a:ext cx="3855316" cy="2798243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sp>
        <p:nvSpPr>
          <p:cNvPr id="28" name="TextBox 27"/>
          <p:cNvSpPr txBox="1"/>
          <p:nvPr/>
        </p:nvSpPr>
        <p:spPr>
          <a:xfrm>
            <a:off x="13380185" y="5363170"/>
            <a:ext cx="4045766" cy="8452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미세먼지 등급에 따른</a:t>
            </a:r>
            <a:endParaRPr kumimoji="0" lang="ko-KR" altLang="en-US" sz="2500" b="1" i="1" baseline="0">
              <a:solidFill>
                <a:srgbClr val="6182D6">
                  <a:alpha val="100000"/>
                </a:srgbClr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행동요령도 제안</a:t>
            </a:r>
            <a:endParaRPr kumimoji="0" lang="ko-KR" altLang="en-US" sz="2500" b="1" i="1">
              <a:solidFill>
                <a:srgbClr val="6182D6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775601" y="2091929"/>
            <a:ext cx="7874178" cy="12464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 dirty="0">
                <a:solidFill>
                  <a:srgbClr val="404040"/>
                </a:solidFill>
                <a:latin typeface="D2Coding"/>
              </a:rPr>
              <a:t>에어맵코리아는 국가 측정소와 KT 측정소 미세먼지 데이터를 수집하여 </a:t>
            </a:r>
            <a:r>
              <a:rPr kumimoji="0" lang="ko-KR" altLang="en-US" sz="2500" b="1" i="1" baseline="0" dirty="0">
                <a:solidFill>
                  <a:srgbClr val="6182D6">
                    <a:alpha val="100000"/>
                  </a:srgbClr>
                </a:solidFill>
                <a:latin typeface="D2Coding"/>
              </a:rPr>
              <a:t>나의 현 위치와 가까운 미세먼지 실시간 데이터를 제공하는 앱 서비스!</a:t>
            </a:r>
            <a:endParaRPr kumimoji="0" lang="ko-KR" altLang="en-US" sz="2500" b="1" i="1" dirty="0">
              <a:solidFill>
                <a:srgbClr val="6182D6">
                  <a:alpha val="100000"/>
                </a:srgbClr>
              </a:solidFill>
              <a:latin typeface="D2Coding"/>
            </a:endParaRPr>
          </a:p>
        </p:txBody>
      </p:sp>
    </p:spTree>
    <p:extLst>
      <p:ext uri="{BB962C8B-B14F-4D97-AF65-F5344CB8AC3E}">
        <p14:creationId xmlns:p14="http://schemas.microsoft.com/office/powerpoint/2010/main" val="32215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39626" y="2396692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에어코리아(정부24)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775800" y="2320501"/>
            <a:ext cx="4036276" cy="24006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 dirty="0">
                <a:solidFill>
                  <a:srgbClr val="6182D6">
                    <a:alpha val="100000"/>
                  </a:srgbClr>
                </a:solidFill>
                <a:latin typeface="D2Coding"/>
              </a:rPr>
              <a:t>앞선 기능들 모두 제공 중!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2500" b="1" i="1" baseline="0" dirty="0">
              <a:solidFill>
                <a:srgbClr val="6182D6">
                  <a:alpha val="100000"/>
                </a:srgbClr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 dirty="0">
                <a:solidFill>
                  <a:srgbClr val="E46C0A">
                    <a:alpha val="100000"/>
                  </a:srgbClr>
                </a:solidFill>
                <a:latin typeface="D2Coding"/>
              </a:rPr>
              <a:t>오늘/내일/모레</a:t>
            </a:r>
            <a:r>
              <a:rPr kumimoji="0" lang="ko-KR" altLang="en-US" sz="2500" b="1" i="1" baseline="0" dirty="0">
                <a:solidFill>
                  <a:srgbClr val="404040"/>
                </a:solidFill>
                <a:latin typeface="D2Coding"/>
              </a:rPr>
              <a:t>까지 </a:t>
            </a:r>
            <a:r>
              <a:rPr kumimoji="0" lang="ko-KR" altLang="en-US" sz="2500" b="1" i="1" baseline="0" dirty="0" err="1">
                <a:solidFill>
                  <a:srgbClr val="E46C0A">
                    <a:alpha val="100000"/>
                  </a:srgbClr>
                </a:solidFill>
                <a:latin typeface="D2Coding"/>
              </a:rPr>
              <a:t>시간별</a:t>
            </a:r>
            <a:r>
              <a:rPr kumimoji="0" lang="ko-KR" altLang="en-US" sz="2500" b="1" i="1" baseline="0" dirty="0">
                <a:solidFill>
                  <a:srgbClr val="E46C0A">
                    <a:alpha val="100000"/>
                  </a:srgbClr>
                </a:solidFill>
                <a:latin typeface="D2Coding"/>
              </a:rPr>
              <a:t> </a:t>
            </a:r>
            <a:r>
              <a:rPr kumimoji="0" lang="ko-KR" altLang="en-US" sz="2500" b="1" i="1" baseline="0" dirty="0" smtClean="0">
                <a:solidFill>
                  <a:srgbClr val="404040"/>
                </a:solidFill>
                <a:latin typeface="D2Coding"/>
              </a:rPr>
              <a:t>미세먼지 </a:t>
            </a:r>
            <a:r>
              <a:rPr kumimoji="0" lang="en-US" altLang="ko-KR" sz="2500" b="1" i="1" baseline="0" dirty="0" smtClean="0">
                <a:solidFill>
                  <a:srgbClr val="404040"/>
                </a:solidFill>
                <a:latin typeface="D2Coding"/>
              </a:rPr>
              <a:t/>
            </a:r>
            <a:br>
              <a:rPr kumimoji="0" lang="en-US" altLang="ko-KR" sz="2500" b="1" i="1" baseline="0" dirty="0" smtClean="0">
                <a:solidFill>
                  <a:srgbClr val="404040"/>
                </a:solidFill>
                <a:latin typeface="D2Coding"/>
              </a:rPr>
            </a:br>
            <a:r>
              <a:rPr kumimoji="0" lang="ko-KR" altLang="en-US" sz="2500" b="1" i="1" baseline="0" dirty="0" smtClean="0">
                <a:solidFill>
                  <a:srgbClr val="E46C0A">
                    <a:alpha val="100000"/>
                  </a:srgbClr>
                </a:solidFill>
                <a:latin typeface="D2Coding"/>
              </a:rPr>
              <a:t>예측 </a:t>
            </a:r>
            <a:r>
              <a:rPr kumimoji="0" lang="ko-KR" altLang="en-US" sz="2500" b="1" i="1" baseline="0" dirty="0">
                <a:solidFill>
                  <a:srgbClr val="E46C0A">
                    <a:alpha val="100000"/>
                  </a:srgbClr>
                </a:solidFill>
                <a:latin typeface="D2Coding"/>
              </a:rPr>
              <a:t>정보 </a:t>
            </a:r>
            <a:r>
              <a:rPr kumimoji="0" lang="ko-KR" altLang="en-US" sz="2500" b="1" i="1" baseline="0" dirty="0">
                <a:solidFill>
                  <a:srgbClr val="404040"/>
                </a:solidFill>
                <a:latin typeface="D2Coding"/>
              </a:rPr>
              <a:t>제공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2500" b="1" i="1" dirty="0">
              <a:solidFill>
                <a:srgbClr val="404040"/>
              </a:solidFill>
              <a:latin typeface="D2Coding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292008" y="3158546"/>
            <a:ext cx="5375841" cy="6321836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6042526" y="4734665"/>
            <a:ext cx="3642651" cy="47441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11035850" y="1934802"/>
            <a:ext cx="6282206" cy="7434503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sp>
        <p:nvSpPr>
          <p:cNvPr id="29" name="오른쪽 화살표 28"/>
          <p:cNvSpPr/>
          <p:nvPr/>
        </p:nvSpPr>
        <p:spPr>
          <a:xfrm>
            <a:off x="10435923" y="3602965"/>
            <a:ext cx="528536" cy="22857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en-US" altLang="en-US" sz="1200" b="0" i="0" baseline="0">
              <a:solidFill>
                <a:schemeClr val="tx1"/>
              </a:solidFill>
              <a:latin typeface="?? ??"/>
            </a:endParaRPr>
          </a:p>
        </p:txBody>
      </p:sp>
    </p:spTree>
    <p:extLst>
      <p:ext uri="{BB962C8B-B14F-4D97-AF65-F5344CB8AC3E}">
        <p14:creationId xmlns:p14="http://schemas.microsoft.com/office/powerpoint/2010/main" val="6771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5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51584" y="2540498"/>
            <a:ext cx="17364050" cy="5507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6761" lvl="0" indent="-366761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800" b="0" i="0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유사 서비스 비교표</a:t>
            </a:r>
            <a:endParaRPr kumimoji="1" lang="ko-KR" altLang="en-US" sz="2800" b="0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19" name="표 18"/>
          <p:cNvGraphicFramePr/>
          <p:nvPr>
            <p:extLst>
              <p:ext uri="{D42A27DB-BD31-4B8C-83A1-F6EECF244321}">
                <p14:modId xmlns:p14="http://schemas.microsoft.com/office/powerpoint/2010/main" val="4107746315"/>
              </p:ext>
            </p:extLst>
          </p:nvPr>
        </p:nvGraphicFramePr>
        <p:xfrm>
          <a:off x="1337287" y="3319822"/>
          <a:ext cx="15879046" cy="6185305"/>
        </p:xfrm>
        <a:graphic>
          <a:graphicData uri="http://schemas.openxmlformats.org/drawingml/2006/table">
            <a:tbl>
              <a:tblPr firstRow="1" bandRow="1"/>
              <a:tblGrid>
                <a:gridCol w="2270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4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59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46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246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2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69661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69862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82486">
                <a:tc rowSpan="3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서비스명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서비스</a:t>
                      </a:r>
                      <a:b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제공자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미세먼지</a:t>
                      </a:r>
                      <a:b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기준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7114"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정보 제공</a:t>
                      </a:r>
                      <a:endParaRPr kumimoji="0" lang="ko-KR" altLang="en-US" sz="2200" b="1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예측 정보 제공</a:t>
                      </a:r>
                      <a:endParaRPr kumimoji="0" lang="ko-KR" altLang="en-US" sz="2200" b="1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행동강령</a:t>
                      </a:r>
                      <a:b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제안</a:t>
                      </a:r>
                      <a:endParaRPr kumimoji="0" lang="ko-KR" altLang="en-US" sz="2200" b="1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안심여행지</a:t>
                      </a:r>
                      <a:r>
                        <a:rPr kumimoji="0" lang="ko-KR" altLang="en-US" sz="2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/>
                      </a:r>
                      <a:br>
                        <a:rPr kumimoji="0" lang="ko-KR" altLang="en-US" sz="2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0" lang="ko-KR" altLang="en-US" sz="2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추천</a:t>
                      </a:r>
                      <a:endParaRPr kumimoji="0" lang="ko-KR" altLang="en-US" sz="2200" b="1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422"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지도(시각화)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검색(지역)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현위치인식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375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미세미세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000" spc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라이프오버플로우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WHO 8단계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375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대기환경정보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네이버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한국 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3326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에어맵코리아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KT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WHO,</a:t>
                      </a:r>
                    </a:p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한국 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375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에어코리아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한국 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</a:t>
                      </a:r>
                      <a:r>
                        <a:rPr kumimoji="1" lang="en-US" altLang="ko-KR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1~3</a:t>
                      </a: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일)</a:t>
                      </a:r>
                      <a:endParaRPr kumimoji="1" lang="ko-KR" altLang="en-US" sz="18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2375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미안행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0"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000" b="0" i="0" u="none" strike="noStrike" kern="1200" cap="none" normalizeH="0">
                          <a:ln/>
                          <a:solidFill>
                            <a:srgbClr val="000000"/>
                          </a:solidFill>
                          <a:latin typeface="D2Coding"/>
                          <a:ea typeface="+mn-ea"/>
                          <a:cs typeface="+mn-cs"/>
                        </a:rPr>
                        <a:t>먼지가</a:t>
                      </a:r>
                    </a:p>
                    <a:p>
                      <a:pPr lvl="0" algn="ctr" latinLnBrk="0"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000" b="0" i="0" u="none" strike="noStrike" kern="1200" cap="none" normalizeH="0">
                          <a:ln/>
                          <a:solidFill>
                            <a:srgbClr val="000000"/>
                          </a:solidFill>
                          <a:latin typeface="D2Coding"/>
                          <a:ea typeface="+mn-ea"/>
                          <a:cs typeface="+mn-cs"/>
                        </a:rPr>
                        <a:t>되어</a:t>
                      </a: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한국 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</a:t>
                      </a:r>
                      <a:r>
                        <a:rPr kumimoji="1" lang="en-US" altLang="ko-KR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1~3</a:t>
                      </a: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일</a:t>
                      </a:r>
                      <a:r>
                        <a:rPr kumimoji="1" lang="en-US" altLang="ko-KR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, </a:t>
                      </a: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365일)</a:t>
                      </a: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604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44" name="Group 1"/>
          <p:cNvGrpSpPr/>
          <p:nvPr/>
        </p:nvGrpSpPr>
        <p:grpSpPr>
          <a:xfrm>
            <a:off x="-12614" y="563477"/>
            <a:ext cx="18286156" cy="9743842"/>
            <a:chOff x="-12615" y="563478"/>
            <a:chExt cx="18286156" cy="9743842"/>
          </a:xfrm>
        </p:grpSpPr>
        <p:grpSp>
          <p:nvGrpSpPr>
            <p:cNvPr id="16645" name="Group 1"/>
            <p:cNvGrpSpPr/>
            <p:nvPr/>
          </p:nvGrpSpPr>
          <p:grpSpPr>
            <a:xfrm>
              <a:off x="-12615" y="5137779"/>
              <a:ext cx="18286156" cy="5169540"/>
              <a:chOff x="-12614" y="5137779"/>
              <a:chExt cx="18286156" cy="5169540"/>
            </a:xfrm>
          </p:grpSpPr>
          <p:pic>
            <p:nvPicPr>
              <p:cNvPr id="16902" name="그림 16901"/>
              <p:cNvPicPr>
                <a:picLocks noChangeAspect="1"/>
              </p:cNvPicPr>
              <p:nvPr/>
            </p:nvPicPr>
            <p:blipFill rotWithShape="1">
              <a:blip r:embed="rId2">
                <a:lum/>
              </a:blip>
              <a:stretch>
                <a:fillRect/>
              </a:stretch>
            </p:blipFill>
            <p:spPr>
              <a:xfrm>
                <a:off x="-12614" y="5137779"/>
                <a:ext cx="18286156" cy="51695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</p:pic>
        </p:grpSp>
        <p:grpSp>
          <p:nvGrpSpPr>
            <p:cNvPr id="16647" name="Group 1"/>
            <p:cNvGrpSpPr/>
            <p:nvPr/>
          </p:nvGrpSpPr>
          <p:grpSpPr>
            <a:xfrm>
              <a:off x="620579" y="563478"/>
              <a:ext cx="17029200" cy="9148660"/>
              <a:chOff x="620579" y="563477"/>
              <a:chExt cx="17029200" cy="9148660"/>
            </a:xfrm>
          </p:grpSpPr>
          <p:pic>
            <p:nvPicPr>
              <p:cNvPr id="16904" name="그림 16903"/>
              <p:cNvPicPr>
                <a:picLocks noChangeAspect="1"/>
              </p:cNvPicPr>
              <p:nvPr/>
            </p:nvPicPr>
            <p:blipFill rotWithShape="1">
              <a:blip r:embed="rId3">
                <a:lum/>
              </a:blip>
              <a:stretch>
                <a:fillRect/>
              </a:stretch>
            </p:blipFill>
            <p:spPr>
              <a:xfrm>
                <a:off x="620579" y="563477"/>
                <a:ext cx="17029200" cy="91486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</p:pic>
        </p:grpSp>
      </p:grpSp>
      <p:sp>
        <p:nvSpPr>
          <p:cNvPr id="16905" name="TextBox 16904"/>
          <p:cNvSpPr txBox="1"/>
          <p:nvPr/>
        </p:nvSpPr>
        <p:spPr>
          <a:xfrm>
            <a:off x="923780" y="1787221"/>
            <a:ext cx="13327773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Arial"/>
              </a:rPr>
              <a:t>‘</a:t>
            </a: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미세먼지안심여행(미안행)</a:t>
            </a: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Arial"/>
              </a:rPr>
              <a:t>’</a:t>
            </a: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의 주요 목적 및 기능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6650" name="Group 2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6907" name="그림 1690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6908" name="TextBox 16907"/>
          <p:cNvSpPr txBox="1"/>
          <p:nvPr/>
        </p:nvSpPr>
        <p:spPr>
          <a:xfrm>
            <a:off x="987244" y="517428"/>
            <a:ext cx="4721939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09" name="TextBox 1690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0" name="TextBox 16909"/>
          <p:cNvSpPr txBox="1"/>
          <p:nvPr/>
        </p:nvSpPr>
        <p:spPr>
          <a:xfrm>
            <a:off x="1282462" y="4141046"/>
            <a:ext cx="7626545" cy="693588"/>
          </a:xfrm>
          <a:prstGeom prst="rect">
            <a:avLst/>
          </a:prstGeom>
          <a:solidFill>
            <a:srgbClr val="6182D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핵심 기능</a:t>
            </a:r>
            <a:endParaRPr kumimoji="0" lang="ko-KR" altLang="en-US" sz="3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1" name="TextBox 16910"/>
          <p:cNvSpPr txBox="1"/>
          <p:nvPr/>
        </p:nvSpPr>
        <p:spPr>
          <a:xfrm>
            <a:off x="9158284" y="4141046"/>
            <a:ext cx="7643276" cy="693588"/>
          </a:xfrm>
          <a:prstGeom prst="rect">
            <a:avLst/>
          </a:prstGeom>
          <a:solidFill>
            <a:srgbClr val="D9D9D9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500" b="1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서브 기능</a:t>
            </a:r>
            <a:endParaRPr kumimoji="0" lang="ko-KR" altLang="en-US" sz="3500" b="1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2" name="타원 16911"/>
          <p:cNvSpPr/>
          <p:nvPr/>
        </p:nvSpPr>
        <p:spPr>
          <a:xfrm>
            <a:off x="1276100" y="4967982"/>
            <a:ext cx="533336" cy="531717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1</a:t>
            </a:r>
            <a:endParaRPr kumimoji="0" lang="ko-KR" altLang="en-US" sz="25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6" name="TextBox 16915"/>
          <p:cNvSpPr txBox="1"/>
          <p:nvPr/>
        </p:nvSpPr>
        <p:spPr>
          <a:xfrm>
            <a:off x="1944347" y="4937785"/>
            <a:ext cx="6736115" cy="5847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실시간 미세먼지 시각화 정보 제공</a:t>
            </a:r>
            <a:endParaRPr kumimoji="0" lang="ko-KR" altLang="en-US" sz="3200" b="1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7" name="TextBox 16916"/>
          <p:cNvSpPr txBox="1"/>
          <p:nvPr/>
        </p:nvSpPr>
        <p:spPr>
          <a:xfrm>
            <a:off x="1530043" y="5646235"/>
            <a:ext cx="7301210" cy="4437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실시간 </a:t>
            </a: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미세먼지 정보를 </a:t>
            </a:r>
            <a:r>
              <a:rPr kumimoji="1" lang="ko-KR" altLang="en-US" sz="2200" b="0" i="0" baseline="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지역별로 시각화하여 </a:t>
            </a: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제공</a:t>
            </a:r>
            <a:endParaRPr kumimoji="1" lang="ko-KR" altLang="en-US" sz="2200" b="0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8" name="타원 16917"/>
          <p:cNvSpPr/>
          <p:nvPr/>
        </p:nvSpPr>
        <p:spPr>
          <a:xfrm>
            <a:off x="9467712" y="5013976"/>
            <a:ext cx="533280" cy="533336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ko-KR" altLang="en-US" sz="2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9" name="TextBox 16918"/>
          <p:cNvSpPr txBox="1"/>
          <p:nvPr/>
        </p:nvSpPr>
        <p:spPr>
          <a:xfrm>
            <a:off x="10101018" y="4963182"/>
            <a:ext cx="5634555" cy="584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CCTV 실시간 영상정보 제공</a:t>
            </a:r>
            <a:endParaRPr kumimoji="0" lang="ko-KR" altLang="en-US" sz="3200" b="1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0" name="TextBox 16919"/>
          <p:cNvSpPr txBox="1"/>
          <p:nvPr/>
        </p:nvSpPr>
        <p:spPr>
          <a:xfrm>
            <a:off x="9740716" y="5658389"/>
            <a:ext cx="6325018" cy="8237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>
                <a:solidFill>
                  <a:srgbClr val="404040">
                    <a:alpha val="100000"/>
                  </a:srgbClr>
                </a:solidFill>
                <a:latin typeface="D2Coding"/>
              </a:rPr>
              <a:t>하늘의 미세먼지를 파악하고, 교통상황 등을 알 수 있는 CCTV 실시간 영상정보 제공</a:t>
            </a:r>
            <a:endParaRPr kumimoji="1" lang="ko-KR" altLang="en-US" sz="2200" b="0" i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1" name="TextBox 16920"/>
          <p:cNvSpPr txBox="1"/>
          <p:nvPr/>
        </p:nvSpPr>
        <p:spPr>
          <a:xfrm>
            <a:off x="1580346" y="7224628"/>
            <a:ext cx="7328662" cy="83715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365</a:t>
            </a: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일 원하는 날짜에 예측 정보 제공</a:t>
            </a: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lang="ko-KR" altLang="en-US" sz="220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미래 </a:t>
            </a:r>
            <a:r>
              <a:rPr lang="en-US" altLang="ko-KR" sz="220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1~3</a:t>
            </a:r>
            <a:r>
              <a:rPr lang="ko-KR" altLang="en-US" sz="220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일 </a:t>
            </a:r>
            <a:r>
              <a:rPr kumimoji="0" lang="ko-KR" altLang="en-US" sz="2200" b="0" i="0" baseline="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미세먼지 </a:t>
            </a:r>
            <a:r>
              <a:rPr kumimoji="0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예측 정보 제공</a:t>
            </a:r>
            <a:endParaRPr kumimoji="0" lang="ko-KR" altLang="en-US" sz="2200" b="0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2" name="타원 16921"/>
          <p:cNvSpPr/>
          <p:nvPr/>
        </p:nvSpPr>
        <p:spPr>
          <a:xfrm>
            <a:off x="1282463" y="6634526"/>
            <a:ext cx="533280" cy="533336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endParaRPr kumimoji="0" lang="ko-KR" altLang="en-US" sz="2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3" name="TextBox 16922"/>
          <p:cNvSpPr txBox="1"/>
          <p:nvPr/>
        </p:nvSpPr>
        <p:spPr>
          <a:xfrm>
            <a:off x="1974489" y="6607566"/>
            <a:ext cx="6245645" cy="5697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 예측 정보 제공</a:t>
            </a:r>
            <a:endParaRPr kumimoji="0" lang="ko-KR" altLang="en-US" sz="3200" b="1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4" name="TextBox 16923"/>
          <p:cNvSpPr txBox="1"/>
          <p:nvPr/>
        </p:nvSpPr>
        <p:spPr>
          <a:xfrm>
            <a:off x="990426" y="2647480"/>
            <a:ext cx="15868921" cy="7078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“</a:t>
            </a:r>
            <a:r>
              <a:rPr kumimoji="0" lang="ko-KR" altLang="en-US" sz="4000" b="1" i="0" u="sng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 </a:t>
            </a:r>
            <a:r>
              <a:rPr kumimoji="0" lang="ko-KR" altLang="en-US" sz="4000" b="1" i="0" u="sng" baseline="0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걱정없이</a:t>
            </a:r>
            <a:r>
              <a:rPr kumimoji="0" lang="ko-KR" altLang="en-US" sz="4000" b="1" i="0" u="sng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 </a:t>
            </a:r>
            <a:r>
              <a:rPr kumimoji="0" lang="ko-KR" altLang="en-US" sz="4000" b="1" i="0" u="sng" baseline="0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여행할 </a:t>
            </a:r>
            <a:r>
              <a:rPr kumimoji="0" lang="ko-KR" altLang="en-US" sz="4000" b="1" i="0" u="sng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수 있도록 돕는다</a:t>
            </a:r>
            <a:r>
              <a:rPr kumimoji="0" lang="ko-KR" altLang="en-US" sz="4000" b="1" i="0" baseline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”</a:t>
            </a:r>
            <a:endParaRPr kumimoji="0" lang="ko-KR" altLang="en-US" sz="4000" b="1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5" name="TextBox 16924"/>
          <p:cNvSpPr txBox="1"/>
          <p:nvPr/>
        </p:nvSpPr>
        <p:spPr>
          <a:xfrm>
            <a:off x="1044401" y="3458509"/>
            <a:ext cx="15868921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A6A6A6">
                    <a:alpha val="100000"/>
                  </a:srgbClr>
                </a:solidFill>
                <a:latin typeface="D2Coding"/>
              </a:rPr>
              <a:t>(주요 서비스 타겟층 : 어린이, 폐질환자, 어르신 등 미세먼지 걱정없이 여행하고 싶은 사람이면 누구나) </a:t>
            </a:r>
            <a:endParaRPr kumimoji="0" lang="ko-KR" altLang="en-US" sz="2400" b="1" i="0">
              <a:solidFill>
                <a:srgbClr val="A6A6A6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6" name="타원 16925"/>
          <p:cNvSpPr/>
          <p:nvPr/>
        </p:nvSpPr>
        <p:spPr>
          <a:xfrm>
            <a:off x="9467712" y="6748841"/>
            <a:ext cx="533280" cy="531717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5</a:t>
            </a:r>
            <a:endParaRPr kumimoji="0" lang="ko-KR" altLang="en-US" sz="2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7" name="TextBox 16926"/>
          <p:cNvSpPr txBox="1"/>
          <p:nvPr/>
        </p:nvSpPr>
        <p:spPr>
          <a:xfrm>
            <a:off x="10101018" y="6696428"/>
            <a:ext cx="5634555" cy="584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 관련 뉴스 제공</a:t>
            </a:r>
            <a:endParaRPr kumimoji="0" lang="ko-KR" altLang="en-US" sz="3200" b="1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8" name="TextBox 16927"/>
          <p:cNvSpPr txBox="1"/>
          <p:nvPr/>
        </p:nvSpPr>
        <p:spPr>
          <a:xfrm>
            <a:off x="9740716" y="7391635"/>
            <a:ext cx="6325018" cy="8237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여행지 선정 등에 참고할 수 있도록 미세먼지와 관련 있는 뉴스 기사 제공</a:t>
            </a:r>
            <a:endParaRPr kumimoji="1" lang="ko-KR" altLang="en-US" sz="2200" b="0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32" name="TextBox 16931"/>
          <p:cNvSpPr txBox="1"/>
          <p:nvPr/>
        </p:nvSpPr>
        <p:spPr>
          <a:xfrm>
            <a:off x="1585608" y="9013748"/>
            <a:ext cx="6317092" cy="4587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원하는 날짜에 </a:t>
            </a:r>
            <a:r>
              <a:rPr kumimoji="1" lang="ko-KR" altLang="en-US" sz="2200" b="0" i="0" baseline="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안심 </a:t>
            </a: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여행지 추천</a:t>
            </a:r>
            <a:endParaRPr kumimoji="1" lang="ko-KR" altLang="en-US" sz="2200" b="0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33" name="타원 16932"/>
          <p:cNvSpPr/>
          <p:nvPr/>
        </p:nvSpPr>
        <p:spPr>
          <a:xfrm>
            <a:off x="1282463" y="8351920"/>
            <a:ext cx="533280" cy="533280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</a:t>
            </a:r>
            <a:endParaRPr kumimoji="0" lang="ko-KR" altLang="en-US" sz="2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34" name="TextBox 16933"/>
          <p:cNvSpPr txBox="1"/>
          <p:nvPr/>
        </p:nvSpPr>
        <p:spPr>
          <a:xfrm>
            <a:off x="1974489" y="8324904"/>
            <a:ext cx="6245645" cy="584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미세먼지안심여행지 </a:t>
            </a:r>
            <a:r>
              <a:rPr kumimoji="0" lang="ko-KR" altLang="en-US" sz="3200" b="1" i="0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추천</a:t>
            </a:r>
            <a:endParaRPr kumimoji="0" lang="ko-KR" altLang="en-US" sz="3200" b="1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6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7925" name="그림 1792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767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7927" name="그림 1792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7928" name="TextBox 17927"/>
          <p:cNvSpPr txBox="1"/>
          <p:nvPr/>
        </p:nvSpPr>
        <p:spPr>
          <a:xfrm>
            <a:off x="1139626" y="1633687"/>
            <a:ext cx="8302688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요구사항 정의서(1/3)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929" name="TextBox 1792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7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767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7931" name="그림 1793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aphicFrame>
        <p:nvGraphicFramePr>
          <p:cNvPr id="17676" name="표 17675"/>
          <p:cNvGraphicFramePr/>
          <p:nvPr>
            <p:extLst>
              <p:ext uri="{D42A27DB-BD31-4B8C-83A1-F6EECF244321}">
                <p14:modId xmlns:p14="http://schemas.microsoft.com/office/powerpoint/2010/main" val="2107600923"/>
              </p:ext>
            </p:extLst>
          </p:nvPr>
        </p:nvGraphicFramePr>
        <p:xfrm>
          <a:off x="1261810" y="2471731"/>
          <a:ext cx="15954826" cy="7119742"/>
        </p:xfrm>
        <a:graphic>
          <a:graphicData uri="http://schemas.openxmlformats.org/drawingml/2006/table">
            <a:tbl>
              <a:tblPr firstRow="1" bandRow="1"/>
              <a:tblGrid>
                <a:gridCol w="1553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9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5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37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51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670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9836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요구사항ID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기능ID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우선순위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 설명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6235">
                <a:tc rowSpan="4"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69859" lvl="1" indent="-21426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메인화면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8937" lvl="1" indent="-166709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MAIN_LOGIN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로그인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하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60" lvl="1" indent="-38740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사용자가 등록된 계정으로 아이디와 비밀번호를 입력하여 로그인하는 기능</a:t>
                      </a:r>
                    </a:p>
                    <a:p>
                      <a:pPr marL="457260" lvl="1" indent="-38740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로그인 성공시 사용자 정보가 세션에 저장되고, 실패시 ‘가입된 회원정보가 없습니다’라는 메시지창이 출력됨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4126"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88937" lvl="1" indent="-166709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MAIN_</a:t>
                      </a:r>
                      <a:b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LOGOUT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로그아웃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하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457259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로그인된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사용자가 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로그아웃할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수 있는 기능</a:t>
                      </a:r>
                    </a:p>
                    <a:p>
                      <a:pPr marL="457259" lvl="1" indent="-457259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사용자는 로그아웃 버튼을 클릭하여 로그아웃 할 수 있으며, </a:t>
                      </a:r>
                      <a:r>
                        <a:rPr kumimoji="0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로그아웃시</a:t>
                      </a: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메인화면으로 리다이렉트됨</a:t>
                      </a:r>
                      <a:endParaRPr kumimoji="0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2922"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88937" lvl="1" indent="-166709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MAIN_JOIN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회원가입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하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60" lvl="1" indent="-38740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신규 사용자가 계정을 생성할 수 있는 기능</a:t>
                      </a:r>
                    </a:p>
                    <a:p>
                      <a:pPr marL="457260" lvl="1" indent="-38740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사용자는 아이디, 비밀번호, 이름, 성별, 거주지 등을 입력하여 </a:t>
                      </a:r>
                      <a:r>
                        <a:rPr kumimoji="0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회원가입할</a:t>
                      </a: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수 있으며, 회원가입 </a:t>
                      </a:r>
                      <a:r>
                        <a:rPr kumimoji="0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성공시</a:t>
                      </a: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사용자 정보가 데이터베이스에 저장되고 로그인 페이지로 리다이렉트됨  </a:t>
                      </a:r>
                      <a:endParaRPr kumimoji="0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6235"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88937" lvl="1" indent="-166709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MAIN_RANK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지역랭킹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55170" lvl="0" indent="-35517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사용자가 지역별 미세먼지 랭킹을 확인할 수 있는 기능으로, 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메인화면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입장시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확인 가능</a:t>
                      </a:r>
                    </a:p>
                    <a:p>
                      <a:pPr marL="355170" lvl="0" indent="-35517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랭킹 안에 있는 지역을 클릭하면 실시간 미세먼지 정보를 제공하는 ‘실시간 미세먼지 정보 제공’ 페이지로 이동</a:t>
                      </a:r>
                      <a:endParaRPr kumimoji="0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037" name="TextBox 18036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포인트가 7개인 별 12"/>
          <p:cNvSpPr/>
          <p:nvPr/>
        </p:nvSpPr>
        <p:spPr>
          <a:xfrm>
            <a:off x="4107526" y="3390711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포인트가 7개인 별 13"/>
          <p:cNvSpPr/>
          <p:nvPr/>
        </p:nvSpPr>
        <p:spPr>
          <a:xfrm>
            <a:off x="4064153" y="4928257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포인트가 7개인 별 14"/>
          <p:cNvSpPr/>
          <p:nvPr/>
        </p:nvSpPr>
        <p:spPr>
          <a:xfrm>
            <a:off x="4064153" y="6465803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포인트가 7개인 별 15"/>
          <p:cNvSpPr/>
          <p:nvPr/>
        </p:nvSpPr>
        <p:spPr>
          <a:xfrm>
            <a:off x="4128668" y="8003599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9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8949" name="그림 18948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869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8951" name="그림 18950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8952" name="TextBox 18951"/>
          <p:cNvSpPr txBox="1"/>
          <p:nvPr/>
        </p:nvSpPr>
        <p:spPr>
          <a:xfrm>
            <a:off x="1139626" y="1481259"/>
            <a:ext cx="8302688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요구사항 정의서(2/3)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8953" name="TextBox 18952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8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8698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8955" name="그림 18954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aphicFrame>
        <p:nvGraphicFramePr>
          <p:cNvPr id="18700" name="표 18699"/>
          <p:cNvGraphicFramePr/>
          <p:nvPr>
            <p:extLst>
              <p:ext uri="{D42A27DB-BD31-4B8C-83A1-F6EECF244321}">
                <p14:modId xmlns:p14="http://schemas.microsoft.com/office/powerpoint/2010/main" val="3875932308"/>
              </p:ext>
            </p:extLst>
          </p:nvPr>
        </p:nvGraphicFramePr>
        <p:xfrm>
          <a:off x="1211323" y="2167185"/>
          <a:ext cx="16218950" cy="7471918"/>
        </p:xfrm>
        <a:graphic>
          <a:graphicData uri="http://schemas.openxmlformats.org/drawingml/2006/table">
            <a:tbl>
              <a:tblPr firstRow="1" bandRow="1"/>
              <a:tblGrid>
                <a:gridCol w="15991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4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9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22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88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90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69991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 err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</a:t>
                      </a:r>
                      <a:r>
                        <a:rPr kumimoji="0" lang="ko-KR" altLang="en-US" sz="2200" b="1" i="0" baseline="0" dirty="0" err="1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ID</a:t>
                      </a:r>
                      <a:r>
                        <a:rPr kumimoji="0" lang="ko-KR" altLang="en-US" sz="2200" b="1" i="0" baseline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 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기능ID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우선순위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 설명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1191">
                <a:tc rowSpan="5">
                  <a:txBody>
                    <a:bodyPr/>
                    <a:lstStyle/>
                    <a:p>
                      <a:pPr marL="47631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23815" lvl="1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핵심기능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CORE_REAL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_KOREA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국내 실시간 정보 제공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-435889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사용자에게 현재 일시를 기준으로 국내 미세먼지 농도를 환경부 기준(4단계)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으로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시각화하여 정보 제공</a:t>
                      </a:r>
                    </a:p>
                    <a:p>
                      <a:pPr marL="22227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 조회를 원하는 </a:t>
                      </a:r>
                      <a:r>
                        <a:rPr kumimoji="0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시군구를</a:t>
                      </a: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입력하면 해당 지역 정보 조회 가능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9661"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latinLnBrk="0">
                        <a:lnSpc>
                          <a:spcPct val="99000"/>
                        </a:lnSpc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CORE_REAL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_WORLD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주변국 실시간 정보 제공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473404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사용자에게 현재 일시를 기준으로 주변국 미세먼지 농도를 환경부 기준(4단계)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으로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시각화하여 정보 제공</a:t>
                      </a:r>
                    </a:p>
                    <a:p>
                      <a:pPr marL="457259" lvl="1" indent="-473404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제공되는 주변국 국가 리스트에서 하나의 국가를 선택하면 해당 지역에서의 정보 조회 가능</a:t>
                      </a:r>
                      <a:endParaRPr kumimoji="0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1191"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latinLnBrk="0">
                        <a:lnSpc>
                          <a:spcPct val="99000"/>
                        </a:lnSpc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CORE_</a:t>
                      </a:r>
                      <a: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PAST_</a:t>
                      </a:r>
                      <a: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FUTURE_K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국내 예측 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정보 제공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</a:t>
                      </a:r>
                      <a: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365</a:t>
                      </a: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일)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사용자가 원하는 날짜와 시간, 지역을 입력하면 입력 조건에 맞는 미세먼지 농도 예측 정보 제공(과거데이터 사용)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8460"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latinLnBrk="0">
                        <a:lnSpc>
                          <a:spcPct val="99000"/>
                        </a:lnSpc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CORE_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REAL_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FUTURE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국내 예측 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정보 제공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</a:t>
                      </a:r>
                      <a: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1~3</a:t>
                      </a: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일)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사용자가 원하는 날짜와 지역을 입력하면 </a:t>
                      </a:r>
                      <a: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1~3</a:t>
                      </a: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일 후의 미세먼지 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농도 예측 정보 </a:t>
                      </a: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제공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21191"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latinLnBrk="0">
                        <a:lnSpc>
                          <a:spcPct val="99000"/>
                        </a:lnSpc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CORE_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PAST_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FUTURE_W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주변국 예측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정보 </a:t>
                      </a: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제공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수일 이후의 미세먼지 농도를 예측한 정보 제공</a:t>
                      </a:r>
                    </a:p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077" name="TextBox 19076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포인트가 7개인 별 11"/>
          <p:cNvSpPr/>
          <p:nvPr/>
        </p:nvSpPr>
        <p:spPr>
          <a:xfrm>
            <a:off x="3878884" y="3362249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포인트가 7개인 별 14"/>
          <p:cNvSpPr/>
          <p:nvPr/>
        </p:nvSpPr>
        <p:spPr>
          <a:xfrm>
            <a:off x="3878884" y="7234748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포인트가 7개인 별 15"/>
          <p:cNvSpPr/>
          <p:nvPr/>
        </p:nvSpPr>
        <p:spPr>
          <a:xfrm>
            <a:off x="3878884" y="8534374"/>
            <a:ext cx="839540" cy="789418"/>
          </a:xfrm>
          <a:prstGeom prst="star7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중단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타원형 설명선 1"/>
          <p:cNvSpPr/>
          <p:nvPr/>
        </p:nvSpPr>
        <p:spPr>
          <a:xfrm>
            <a:off x="2920527" y="6843165"/>
            <a:ext cx="1058871" cy="740243"/>
          </a:xfrm>
          <a:prstGeom prst="wedgeEllipseCallout">
            <a:avLst>
              <a:gd name="adj1" fmla="val 55747"/>
              <a:gd name="adj2" fmla="val 71823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77%</a:t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정확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포인트가 7개인 별 16"/>
          <p:cNvSpPr/>
          <p:nvPr/>
        </p:nvSpPr>
        <p:spPr>
          <a:xfrm>
            <a:off x="3870033" y="4688038"/>
            <a:ext cx="839540" cy="789418"/>
          </a:xfrm>
          <a:prstGeom prst="star7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중단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16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9973" name="그림 199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9718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9975" name="그림 199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9976" name="TextBox 19975"/>
          <p:cNvSpPr txBox="1"/>
          <p:nvPr/>
        </p:nvSpPr>
        <p:spPr>
          <a:xfrm>
            <a:off x="1139626" y="1863412"/>
            <a:ext cx="8302688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요구사항 정의서(3/3)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9977" name="TextBox 19976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9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9722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9979" name="그림 19978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aphicFrame>
        <p:nvGraphicFramePr>
          <p:cNvPr id="19724" name="표 19723"/>
          <p:cNvGraphicFramePr/>
          <p:nvPr>
            <p:extLst>
              <p:ext uri="{D42A27DB-BD31-4B8C-83A1-F6EECF244321}">
                <p14:modId xmlns:p14="http://schemas.microsoft.com/office/powerpoint/2010/main" val="2613126403"/>
              </p:ext>
            </p:extLst>
          </p:nvPr>
        </p:nvGraphicFramePr>
        <p:xfrm>
          <a:off x="1212635" y="2701456"/>
          <a:ext cx="16003629" cy="6074892"/>
        </p:xfrm>
        <a:graphic>
          <a:graphicData uri="http://schemas.openxmlformats.org/drawingml/2006/table">
            <a:tbl>
              <a:tblPr firstRow="1" bandRow="1"/>
              <a:tblGrid>
                <a:gridCol w="1572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89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3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03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7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660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0787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 err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요구사항ID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기능ID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우선순위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 설명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580">
                <a:tc rowSpan="2"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핵심기능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CORE_BEST</a:t>
                      </a:r>
                      <a:b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_KOREA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국내 안심여행지 추천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중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39025" lvl="1" indent="-269166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국내 여행지를 고르지 못한 이용자가 여행을 원하는 일시를 입력하면 해당 일시에 미세먼지 안심지역을 추천 </a:t>
                      </a:r>
                    </a:p>
                    <a:p>
                      <a:pPr marL="339025" lvl="1" indent="-269166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안심지역을 클릭하면 해당 지역 내 주요 관광지를 추천</a:t>
                      </a:r>
                      <a:endParaRPr kumimoji="0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580">
                <a:tc vMerge="1"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미세먼지와 관련된 뉴스기사를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미세먼지와 관련된 뉴스기사를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CORE_BEST</a:t>
                      </a:r>
                      <a:b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_</a:t>
                      </a:r>
                      <a:r>
                        <a:rPr kumimoji="1" lang="en-US" altLang="ko-KR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WORLD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주변국 </a:t>
                      </a:r>
                      <a:r>
                        <a:rPr kumimoji="1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안심여행지</a:t>
                      </a: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추천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중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주변국 </a:t>
                      </a: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여행지를 고르지 못한 이용자가 여행을 원하는 날짜를 입력하면 해당 날짜에 미세먼지 </a:t>
                      </a:r>
                      <a:r>
                        <a:rPr kumimoji="1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안심국가를</a:t>
                      </a: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추천 </a:t>
                      </a:r>
                    </a:p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안심국가를</a:t>
                      </a:r>
                      <a:r>
                        <a:rPr kumimoji="0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클릭하면 해당 지역 내 주요 관광지를 추천</a:t>
                      </a:r>
                      <a:endParaRPr kumimoji="0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0734">
                <a:tc rowSpan="2">
                  <a:txBody>
                    <a:bodyPr/>
                    <a:lstStyle/>
                    <a:p>
                      <a:pPr marL="117490" lvl="1" indent="-95262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SUB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서브기능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ko-KR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SUB_VIEW</a:t>
                      </a:r>
                      <a:endParaRPr kumimoji="1" lang="ko-KR" altLang="ko-KR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CCTV영상</a:t>
                      </a:r>
                      <a:b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</a:b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정보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상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국내 미세먼지 수치가 적힌 지역을 선택하면, 해당 지역의 CCTV 영상을 볼 수 있는 </a:t>
                      </a:r>
                      <a:r>
                        <a:rPr kumimoji="1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모달창이</a:t>
                      </a: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출력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0734">
                <a:tc vMerge="1"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미세먼지와 관련된 뉴스기사를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미세먼지와 관련된 뉴스기사를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SUB_NEWS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미세먼지</a:t>
                      </a:r>
                      <a:b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</a:b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뉴스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하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미세먼지와 관련된 뉴스기사를 제공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091" name="TextBox 20090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포인트가 7개인 별 11"/>
          <p:cNvSpPr/>
          <p:nvPr/>
        </p:nvSpPr>
        <p:spPr>
          <a:xfrm>
            <a:off x="3957971" y="5312433"/>
            <a:ext cx="839540" cy="789418"/>
          </a:xfrm>
          <a:prstGeom prst="star7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중단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포인트가 7개인 별 12"/>
          <p:cNvSpPr/>
          <p:nvPr/>
        </p:nvSpPr>
        <p:spPr>
          <a:xfrm>
            <a:off x="3957971" y="6642931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16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9973" name="그림 199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9718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9975" name="그림 199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9977" name="TextBox 19976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10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6" name="TextBox 15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477076"/>
              </p:ext>
            </p:extLst>
          </p:nvPr>
        </p:nvGraphicFramePr>
        <p:xfrm>
          <a:off x="625698" y="2205290"/>
          <a:ext cx="17024081" cy="7541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66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7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952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20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기 능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19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미안해 메인 </a:t>
                      </a:r>
                      <a:r>
                        <a:rPr lang="ko-KR" altLang="en-US" sz="2000" baseline="0" dirty="0" err="1" smtClean="0">
                          <a:latin typeface="맑은 고딕" charset="0"/>
                          <a:ea typeface="맑은 고딕" charset="0"/>
                        </a:rPr>
                        <a:t>베너</a:t>
                      </a: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2000" baseline="0" dirty="0" smtClean="0">
                          <a:latin typeface="맑은 고딕" charset="0"/>
                          <a:ea typeface="맑은 고딕" charset="0"/>
                        </a:rPr>
                        <a:t>/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    선택 메뉴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    -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국내 지도 보기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    -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해외 지도 보기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    -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실시간 정보 보기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    -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예측하기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2. 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국내 미세먼지 순위 </a:t>
                      </a: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/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해외 미세먼지 순위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aseline="0" dirty="0" smtClean="0">
                          <a:latin typeface="맑은 고딕" charset="0"/>
                          <a:ea typeface="맑은 고딕" charset="0"/>
                        </a:rPr>
                        <a:t>3.  </a:t>
                      </a: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프로젝트 </a:t>
                      </a:r>
                      <a:r>
                        <a:rPr lang="ko-KR" altLang="en-US" sz="2000" baseline="0" dirty="0" err="1" smtClean="0">
                          <a:latin typeface="맑은 고딕" charset="0"/>
                          <a:ea typeface="맑은 고딕" charset="0"/>
                        </a:rPr>
                        <a:t>소개글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4.  </a:t>
                      </a:r>
                      <a:r>
                        <a:rPr lang="ko-KR" altLang="en-US" sz="2000" dirty="0" err="1" smtClean="0">
                          <a:latin typeface="맑은 고딕" charset="0"/>
                          <a:ea typeface="맑은 고딕" charset="0"/>
                        </a:rPr>
                        <a:t>로그인창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5. 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미세먼지</a:t>
                      </a: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 관련 기사</a:t>
                      </a:r>
                      <a:endParaRPr lang="en-US" altLang="ko-KR" sz="2000" baseline="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dirty="0" smtClean="0">
                        <a:latin typeface="맑은 고딕" charset="0"/>
                        <a:ea typeface="맑은 고딕" charset="0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95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비 고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02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432725"/>
              </p:ext>
            </p:extLst>
          </p:nvPr>
        </p:nvGraphicFramePr>
        <p:xfrm>
          <a:off x="620579" y="576204"/>
          <a:ext cx="17029190" cy="16379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7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7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기 능 명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메인 뷰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담당자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김유진</a:t>
                      </a:r>
                      <a:r>
                        <a:rPr lang="en-US" altLang="ko-KR" sz="2000" dirty="0" smtClean="0"/>
                        <a:t>, </a:t>
                      </a:r>
                      <a:r>
                        <a:rPr lang="ko-KR" altLang="en-US" sz="2000" dirty="0" smtClean="0"/>
                        <a:t>김한민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작성일자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2024.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06.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12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Request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Controller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View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246" y="2291757"/>
            <a:ext cx="8823539" cy="7115758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1540306" y="2599503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1</a:t>
            </a:r>
            <a:endParaRPr lang="ko-KR" altLang="en-US" sz="3600" dirty="0"/>
          </a:p>
        </p:txBody>
      </p:sp>
      <p:sp>
        <p:nvSpPr>
          <p:cNvPr id="21" name="왼쪽 중괄호 20"/>
          <p:cNvSpPr/>
          <p:nvPr/>
        </p:nvSpPr>
        <p:spPr>
          <a:xfrm>
            <a:off x="2583246" y="2430333"/>
            <a:ext cx="228642" cy="1066996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왼쪽 중괄호 21"/>
          <p:cNvSpPr/>
          <p:nvPr/>
        </p:nvSpPr>
        <p:spPr>
          <a:xfrm>
            <a:off x="2583246" y="3622167"/>
            <a:ext cx="228642" cy="4565923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642599" y="5567197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2</a:t>
            </a:r>
            <a:endParaRPr lang="ko-KR" altLang="en-US" sz="3600" dirty="0"/>
          </a:p>
        </p:txBody>
      </p:sp>
      <p:sp>
        <p:nvSpPr>
          <p:cNvPr id="24" name="타원 23"/>
          <p:cNvSpPr/>
          <p:nvPr/>
        </p:nvSpPr>
        <p:spPr>
          <a:xfrm>
            <a:off x="1642599" y="8413219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3</a:t>
            </a:r>
            <a:endParaRPr lang="ko-KR" altLang="en-US" sz="3600" dirty="0"/>
          </a:p>
        </p:txBody>
      </p:sp>
      <p:sp>
        <p:nvSpPr>
          <p:cNvPr id="25" name="왼쪽 중괄호 24"/>
          <p:cNvSpPr/>
          <p:nvPr/>
        </p:nvSpPr>
        <p:spPr>
          <a:xfrm rot="10800000">
            <a:off x="11195427" y="3622166"/>
            <a:ext cx="211356" cy="1438042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왼쪽 중괄호 25"/>
          <p:cNvSpPr/>
          <p:nvPr/>
        </p:nvSpPr>
        <p:spPr>
          <a:xfrm rot="10800000">
            <a:off x="11195427" y="5341262"/>
            <a:ext cx="211356" cy="2846827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1509078" y="4005994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4</a:t>
            </a:r>
            <a:endParaRPr lang="ko-KR" altLang="en-US" sz="3600" dirty="0"/>
          </a:p>
        </p:txBody>
      </p:sp>
      <p:sp>
        <p:nvSpPr>
          <p:cNvPr id="28" name="타원 27"/>
          <p:cNvSpPr/>
          <p:nvPr/>
        </p:nvSpPr>
        <p:spPr>
          <a:xfrm>
            <a:off x="11509078" y="6418901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5</a:t>
            </a:r>
            <a:endParaRPr lang="ko-KR" altLang="en-US" sz="3600" dirty="0"/>
          </a:p>
        </p:txBody>
      </p:sp>
      <p:sp>
        <p:nvSpPr>
          <p:cNvPr id="29" name="왼쪽 중괄호 28"/>
          <p:cNvSpPr/>
          <p:nvPr/>
        </p:nvSpPr>
        <p:spPr>
          <a:xfrm>
            <a:off x="2583246" y="8346883"/>
            <a:ext cx="228642" cy="862847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14320202" y="-36449"/>
            <a:ext cx="3962770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스토리보드(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</p:spTree>
    <p:extLst>
      <p:ext uri="{BB962C8B-B14F-4D97-AF65-F5344CB8AC3E}">
        <p14:creationId xmlns:p14="http://schemas.microsoft.com/office/powerpoint/2010/main" val="260387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16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9973" name="그림 199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9718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9975" name="그림 199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9977" name="TextBox 19976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6" name="TextBox 15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540306" y="2599503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1</a:t>
            </a:r>
            <a:endParaRPr lang="ko-KR" altLang="en-US" sz="3600" dirty="0"/>
          </a:p>
        </p:txBody>
      </p:sp>
      <p:sp>
        <p:nvSpPr>
          <p:cNvPr id="21" name="왼쪽 중괄호 20"/>
          <p:cNvSpPr/>
          <p:nvPr/>
        </p:nvSpPr>
        <p:spPr>
          <a:xfrm>
            <a:off x="2583246" y="2430333"/>
            <a:ext cx="228642" cy="1066996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왼쪽 중괄호 21"/>
          <p:cNvSpPr/>
          <p:nvPr/>
        </p:nvSpPr>
        <p:spPr>
          <a:xfrm>
            <a:off x="2583246" y="3622167"/>
            <a:ext cx="228642" cy="4565923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642599" y="5567197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2</a:t>
            </a:r>
            <a:endParaRPr lang="ko-KR" altLang="en-US" sz="3600" dirty="0"/>
          </a:p>
        </p:txBody>
      </p:sp>
      <p:sp>
        <p:nvSpPr>
          <p:cNvPr id="24" name="타원 23"/>
          <p:cNvSpPr/>
          <p:nvPr/>
        </p:nvSpPr>
        <p:spPr>
          <a:xfrm>
            <a:off x="1642599" y="8413219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3</a:t>
            </a:r>
            <a:endParaRPr lang="ko-KR" altLang="en-US" sz="3600" dirty="0"/>
          </a:p>
        </p:txBody>
      </p:sp>
      <p:sp>
        <p:nvSpPr>
          <p:cNvPr id="25" name="왼쪽 중괄호 24"/>
          <p:cNvSpPr/>
          <p:nvPr/>
        </p:nvSpPr>
        <p:spPr>
          <a:xfrm rot="10800000">
            <a:off x="11195427" y="3622166"/>
            <a:ext cx="211356" cy="1438042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왼쪽 중괄호 25"/>
          <p:cNvSpPr/>
          <p:nvPr/>
        </p:nvSpPr>
        <p:spPr>
          <a:xfrm rot="10800000">
            <a:off x="11195427" y="5341262"/>
            <a:ext cx="211356" cy="2846827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1509078" y="4005994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4</a:t>
            </a:r>
            <a:endParaRPr lang="ko-KR" altLang="en-US" sz="3600" dirty="0"/>
          </a:p>
        </p:txBody>
      </p:sp>
      <p:sp>
        <p:nvSpPr>
          <p:cNvPr id="28" name="타원 27"/>
          <p:cNvSpPr/>
          <p:nvPr/>
        </p:nvSpPr>
        <p:spPr>
          <a:xfrm>
            <a:off x="11509078" y="6418901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5</a:t>
            </a:r>
            <a:endParaRPr lang="ko-KR" altLang="en-US" sz="3600" dirty="0"/>
          </a:p>
        </p:txBody>
      </p:sp>
      <p:sp>
        <p:nvSpPr>
          <p:cNvPr id="29" name="왼쪽 중괄호 28"/>
          <p:cNvSpPr/>
          <p:nvPr/>
        </p:nvSpPr>
        <p:spPr>
          <a:xfrm>
            <a:off x="2583246" y="8346883"/>
            <a:ext cx="228642" cy="862847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14320202" y="-36449"/>
            <a:ext cx="3962770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스토리보드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41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43" name="TextBox 42"/>
          <p:cNvSpPr txBox="1"/>
          <p:nvPr/>
        </p:nvSpPr>
        <p:spPr>
          <a:xfrm>
            <a:off x="15516535" y="10808887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251470"/>
              </p:ext>
            </p:extLst>
          </p:nvPr>
        </p:nvGraphicFramePr>
        <p:xfrm>
          <a:off x="625698" y="2205290"/>
          <a:ext cx="17024081" cy="7541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66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7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952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20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기 능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19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메인 지도 뷰</a:t>
                      </a:r>
                      <a:endParaRPr lang="en-US" altLang="ko-KR" sz="2000" baseline="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사용자가 선택한 지역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3. </a:t>
                      </a:r>
                      <a:r>
                        <a:rPr lang="en-US" altLang="ko-KR" sz="1200" dirty="0" smtClean="0"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해당 지역의 미세먼지 정보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95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비 고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02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74018"/>
              </p:ext>
            </p:extLst>
          </p:nvPr>
        </p:nvGraphicFramePr>
        <p:xfrm>
          <a:off x="620579" y="576204"/>
          <a:ext cx="17029190" cy="16379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7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7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기 능 명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미세먼지 수치 확인 지도 뷰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담당자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김광섭</a:t>
                      </a:r>
                      <a:r>
                        <a:rPr lang="en-US" altLang="ko-KR" sz="2000" dirty="0" smtClean="0"/>
                        <a:t>,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ko-KR" altLang="en-US" sz="2000" baseline="0" dirty="0" err="1" smtClean="0"/>
                        <a:t>전민경</a:t>
                      </a:r>
                      <a:r>
                        <a:rPr lang="en-US" altLang="ko-KR" sz="2000" baseline="0" dirty="0" smtClean="0"/>
                        <a:t>, </a:t>
                      </a:r>
                      <a:r>
                        <a:rPr lang="ko-KR" altLang="en-US" sz="2000" baseline="0" dirty="0" err="1" smtClean="0"/>
                        <a:t>허광혁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작성일자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2024.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06.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12</a:t>
                      </a:r>
                      <a:endParaRPr lang="ko-KR" altLang="en-US" sz="2000" dirty="0" smtClean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Request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Controller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View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8" name="그림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544" y="2584275"/>
            <a:ext cx="10284941" cy="6783046"/>
          </a:xfrm>
          <a:prstGeom prst="rect">
            <a:avLst/>
          </a:prstGeom>
        </p:spPr>
      </p:pic>
      <p:sp>
        <p:nvSpPr>
          <p:cNvPr id="49" name="타원 48"/>
          <p:cNvSpPr/>
          <p:nvPr/>
        </p:nvSpPr>
        <p:spPr>
          <a:xfrm>
            <a:off x="1540306" y="2599503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1</a:t>
            </a:r>
            <a:endParaRPr lang="ko-KR" altLang="en-US" sz="3600" dirty="0"/>
          </a:p>
        </p:txBody>
      </p:sp>
      <p:sp>
        <p:nvSpPr>
          <p:cNvPr id="50" name="타원 49"/>
          <p:cNvSpPr/>
          <p:nvPr/>
        </p:nvSpPr>
        <p:spPr>
          <a:xfrm>
            <a:off x="7595048" y="8160323"/>
            <a:ext cx="838354" cy="73917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51" name="타원 50"/>
          <p:cNvSpPr/>
          <p:nvPr/>
        </p:nvSpPr>
        <p:spPr>
          <a:xfrm>
            <a:off x="6856715" y="8263045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2</a:t>
            </a:r>
            <a:endParaRPr lang="ko-KR" altLang="en-US" sz="3600" dirty="0"/>
          </a:p>
        </p:txBody>
      </p:sp>
      <p:sp>
        <p:nvSpPr>
          <p:cNvPr id="52" name="타원 51"/>
          <p:cNvSpPr/>
          <p:nvPr/>
        </p:nvSpPr>
        <p:spPr>
          <a:xfrm>
            <a:off x="4296453" y="2689558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3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56822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16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9973" name="그림 199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9977" name="TextBox 19976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12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4320202" y="-36449"/>
            <a:ext cx="3962770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스토리보드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5844482" y="10569752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32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34" name="TextBox 33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088587"/>
              </p:ext>
            </p:extLst>
          </p:nvPr>
        </p:nvGraphicFramePr>
        <p:xfrm>
          <a:off x="625698" y="2205290"/>
          <a:ext cx="17024081" cy="7541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66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7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952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20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기 능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19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indent="-4572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메인 지도 </a:t>
                      </a:r>
                      <a:r>
                        <a:rPr lang="en-US" altLang="ko-KR" sz="2000" baseline="0" dirty="0" smtClean="0">
                          <a:latin typeface="맑은 고딕" charset="0"/>
                          <a:ea typeface="맑은 고딕" charset="0"/>
                        </a:rPr>
                        <a:t>view</a:t>
                      </a:r>
                    </a:p>
                    <a:p>
                      <a:pPr marL="457200" marR="0" indent="-4572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사용자가 선택한 지역</a:t>
                      </a:r>
                      <a:endParaRPr lang="en-US" altLang="ko-KR" sz="2000" baseline="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457200" marR="0" indent="-4572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2000" baseline="0" dirty="0" smtClean="0">
                          <a:latin typeface="맑은 고딕" charset="0"/>
                          <a:ea typeface="맑은 고딕" charset="0"/>
                        </a:rPr>
                        <a:t>CCTV view</a:t>
                      </a:r>
                      <a:endParaRPr lang="ko-KR" altLang="en-US" sz="2000" dirty="0" smtClean="0">
                        <a:latin typeface="맑은 고딕" charset="0"/>
                        <a:ea typeface="맑은 고딕" charset="0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95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비 고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02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659329"/>
              </p:ext>
            </p:extLst>
          </p:nvPr>
        </p:nvGraphicFramePr>
        <p:xfrm>
          <a:off x="620579" y="576204"/>
          <a:ext cx="17029190" cy="16379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7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7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기 능 명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지도 </a:t>
                      </a:r>
                      <a:r>
                        <a:rPr lang="en-US" altLang="ko-KR" sz="2000" dirty="0" smtClean="0"/>
                        <a:t>CCTV </a:t>
                      </a:r>
                      <a:r>
                        <a:rPr lang="ko-KR" altLang="en-US" sz="2000" dirty="0" smtClean="0"/>
                        <a:t>뷰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담당자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김광섭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작성일자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2024.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06.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12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Request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Controller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View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7" name="그림 6" descr="C:/Users/User/AppData/Roaming/PolarisOffice/ETemp/5252_23656376/fImage2195635044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00"/>
          <a:stretch>
            <a:fillRect/>
          </a:stretch>
        </p:blipFill>
        <p:spPr>
          <a:xfrm>
            <a:off x="2278390" y="2584974"/>
            <a:ext cx="9571526" cy="6761083"/>
          </a:xfrm>
          <a:prstGeom prst="rect">
            <a:avLst/>
          </a:prstGeom>
          <a:noFill/>
        </p:spPr>
      </p:pic>
      <p:sp>
        <p:nvSpPr>
          <p:cNvPr id="38" name="타원 37"/>
          <p:cNvSpPr/>
          <p:nvPr/>
        </p:nvSpPr>
        <p:spPr>
          <a:xfrm>
            <a:off x="1856654" y="2335661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1</a:t>
            </a:r>
            <a:endParaRPr lang="ko-KR" altLang="en-US" sz="3600" dirty="0"/>
          </a:p>
        </p:txBody>
      </p:sp>
      <p:sp>
        <p:nvSpPr>
          <p:cNvPr id="39" name="타원 38"/>
          <p:cNvSpPr/>
          <p:nvPr/>
        </p:nvSpPr>
        <p:spPr>
          <a:xfrm>
            <a:off x="6194860" y="3953649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3</a:t>
            </a:r>
            <a:endParaRPr lang="ko-KR" altLang="en-US" sz="3600" dirty="0"/>
          </a:p>
        </p:txBody>
      </p:sp>
      <p:sp>
        <p:nvSpPr>
          <p:cNvPr id="40" name="타원 39"/>
          <p:cNvSpPr/>
          <p:nvPr/>
        </p:nvSpPr>
        <p:spPr>
          <a:xfrm>
            <a:off x="7156086" y="8797803"/>
            <a:ext cx="838354" cy="73917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53" name="타원 52"/>
          <p:cNvSpPr/>
          <p:nvPr/>
        </p:nvSpPr>
        <p:spPr>
          <a:xfrm>
            <a:off x="6526041" y="8733005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2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81275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4" name="Group 1"/>
          <p:cNvGrpSpPr/>
          <p:nvPr/>
        </p:nvGrpSpPr>
        <p:grpSpPr>
          <a:xfrm>
            <a:off x="-9488" y="5109257"/>
            <a:ext cx="18284648" cy="5169540"/>
            <a:chOff x="-9488" y="5109257"/>
            <a:chExt cx="18284648" cy="5169540"/>
          </a:xfrm>
        </p:grpSpPr>
        <p:pic>
          <p:nvPicPr>
            <p:cNvPr id="5125" name="그림 512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9488" y="5109257"/>
              <a:ext cx="18284648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5126" name="Group 2"/>
          <p:cNvGrpSpPr/>
          <p:nvPr/>
        </p:nvGrpSpPr>
        <p:grpSpPr>
          <a:xfrm>
            <a:off x="607908" y="563477"/>
            <a:ext cx="17029146" cy="9148660"/>
            <a:chOff x="607908" y="563477"/>
            <a:chExt cx="17029146" cy="9148660"/>
          </a:xfrm>
        </p:grpSpPr>
        <p:pic>
          <p:nvPicPr>
            <p:cNvPr id="5127" name="그림 512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07908" y="563477"/>
              <a:ext cx="17029146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5128" name="Group 3"/>
          <p:cNvGrpSpPr/>
          <p:nvPr/>
        </p:nvGrpSpPr>
        <p:grpSpPr>
          <a:xfrm>
            <a:off x="13572254" y="419022"/>
            <a:ext cx="2823640" cy="1503110"/>
            <a:chOff x="13572254" y="419022"/>
            <a:chExt cx="2823640" cy="1503110"/>
          </a:xfrm>
        </p:grpSpPr>
        <p:pic>
          <p:nvPicPr>
            <p:cNvPr id="5129" name="그림 5128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13572254" y="419022"/>
              <a:ext cx="2823640" cy="1503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5130" name="TextBox 5129"/>
          <p:cNvSpPr txBox="1"/>
          <p:nvPr/>
        </p:nvSpPr>
        <p:spPr>
          <a:xfrm>
            <a:off x="13524642" y="720604"/>
            <a:ext cx="2985511" cy="5697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Pretendard SemiBold"/>
              </a:rPr>
              <a:t>목차</a:t>
            </a:r>
            <a:endParaRPr kumimoji="0" lang="ko-KR" altLang="en-US" sz="3200" b="1" i="0">
              <a:solidFill>
                <a:srgbClr val="FFFFFF">
                  <a:alpha val="100000"/>
                </a:srgbClr>
              </a:solidFill>
              <a:latin typeface="Pretendard SemiBold"/>
            </a:endParaRPr>
          </a:p>
        </p:txBody>
      </p:sp>
      <p:sp>
        <p:nvSpPr>
          <p:cNvPr id="5131" name="TextBox 5130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2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5132" name="TextBox 5131"/>
          <p:cNvSpPr txBox="1"/>
          <p:nvPr/>
        </p:nvSpPr>
        <p:spPr>
          <a:xfrm>
            <a:off x="969946" y="872751"/>
            <a:ext cx="5559983" cy="16094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바탕"/>
              </a:rPr>
              <a:t>1.</a:t>
            </a: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 프로젝트 소개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kumimoji="0" lang="ko-KR" altLang="en-US" sz="2500" b="1" i="0" baseline="0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프로젝트 개요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팀 구성 및 역할 분담</a:t>
            </a:r>
            <a:endParaRPr kumimoji="0" lang="ko-KR" altLang="en-US" sz="2500" b="1" i="0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33" name="TextBox 5132"/>
          <p:cNvSpPr txBox="1"/>
          <p:nvPr/>
        </p:nvSpPr>
        <p:spPr>
          <a:xfrm>
            <a:off x="3116744" y="2616949"/>
            <a:ext cx="5559983" cy="160469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2. 배경 및 필요성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추진배경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유사 서비스 분석</a:t>
            </a:r>
          </a:p>
        </p:txBody>
      </p:sp>
      <p:sp>
        <p:nvSpPr>
          <p:cNvPr id="5134" name="TextBox 5133"/>
          <p:cNvSpPr txBox="1"/>
          <p:nvPr/>
        </p:nvSpPr>
        <p:spPr>
          <a:xfrm>
            <a:off x="6209754" y="4276850"/>
            <a:ext cx="6993209" cy="27084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3. 서비스 기획 및 설계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주요 목적 및 기능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요구사항 정의서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수집 데이터 속성 </a:t>
            </a:r>
            <a:r>
              <a:rPr lang="ko-KR" altLang="en-US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명세서</a:t>
            </a:r>
            <a:endParaRPr lang="en-US" altLang="ko-KR" sz="2500" b="1" dirty="0" smtClean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스토리보드</a:t>
            </a:r>
            <a:endParaRPr lang="ko-KR" altLang="en-US" sz="2500" b="1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개발환경</a:t>
            </a:r>
            <a:endParaRPr lang="ko-KR" altLang="en-US" sz="2500" b="1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35" name="TextBox 5134"/>
          <p:cNvSpPr txBox="1"/>
          <p:nvPr/>
        </p:nvSpPr>
        <p:spPr>
          <a:xfrm>
            <a:off x="10712659" y="6598367"/>
            <a:ext cx="5559983" cy="7078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4000" b="1" i="0" baseline="0" dirty="0" smtClean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r>
              <a:rPr kumimoji="0" lang="ko-KR" altLang="en-US" sz="4000" b="1" i="0" baseline="0" dirty="0" smtClean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. </a:t>
            </a: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추진일정(WBS)</a:t>
            </a:r>
            <a:endParaRPr kumimoji="0" lang="ko-KR" altLang="en-US" sz="4000" b="1" i="0" dirty="0">
              <a:solidFill>
                <a:srgbClr val="1B176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024564" y="7570439"/>
            <a:ext cx="5559983" cy="193899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4000" b="1" i="0" baseline="0" dirty="0" smtClean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r>
              <a:rPr kumimoji="0" lang="ko-KR" altLang="en-US" sz="4000" b="1" i="0" baseline="0" dirty="0" smtClean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. 진행 상황 보고</a:t>
            </a:r>
            <a:endParaRPr kumimoji="0" lang="en-US" altLang="ko-KR" sz="4000" b="1" i="0" baseline="0" dirty="0" smtClean="0">
              <a:solidFill>
                <a:srgbClr val="1B176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서비스 구현 내용</a:t>
            </a:r>
            <a:endParaRPr lang="en-US" altLang="ko-KR" sz="2500" b="1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 err="1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핵심코드</a:t>
            </a: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 및 시행착오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남은 과제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40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0997" name="그림 20996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0742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0999" name="그림 2099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1000" name="TextBox 20999"/>
          <p:cNvSpPr txBox="1"/>
          <p:nvPr/>
        </p:nvSpPr>
        <p:spPr>
          <a:xfrm>
            <a:off x="1139626" y="1863412"/>
            <a:ext cx="8302688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수집 데이터 속성 명세서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1001" name="TextBox 21000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074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1003" name="그림 21002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1004" name="TextBox 21003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20749" name="표 20748"/>
          <p:cNvGraphicFramePr/>
          <p:nvPr>
            <p:extLst>
              <p:ext uri="{D42A27DB-BD31-4B8C-83A1-F6EECF244321}">
                <p14:modId xmlns:p14="http://schemas.microsoft.com/office/powerpoint/2010/main" val="64030244"/>
              </p:ext>
            </p:extLst>
          </p:nvPr>
        </p:nvGraphicFramePr>
        <p:xfrm>
          <a:off x="1269792" y="2706200"/>
          <a:ext cx="15935566" cy="6680352"/>
        </p:xfrm>
        <a:graphic>
          <a:graphicData uri="http://schemas.openxmlformats.org/drawingml/2006/table">
            <a:tbl>
              <a:tblPr firstRow="1" bandRow="1"/>
              <a:tblGrid>
                <a:gridCol w="3374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29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786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95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데이터명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수집 기관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수집 속성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비  고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구글 지도 API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구글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세계 지도 / 국내 지도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데이터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공공데이터포탈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93752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국내 미세먼지 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데이터</a:t>
                      </a:r>
                      <a:r>
                        <a:rPr kumimoji="1" lang="en-US" altLang="ko-KR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, </a:t>
                      </a:r>
                      <a:r>
                        <a:rPr kumimoji="1" lang="ko-KR" altLang="en-US" sz="2200" b="0" i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도시별</a:t>
                      </a: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월별 미세먼지 농도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CCTV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도시교통정보센터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지역별 실시간 시각정보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 dirty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0102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전세계 대기질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https://</a:t>
                      </a:r>
                      <a:r>
                        <a:rPr kumimoji="0" lang="ko-KR" altLang="en-US" sz="2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aqicn</a:t>
                      </a: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.org/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전세계 </a:t>
                      </a:r>
                      <a:r>
                        <a:rPr kumimoji="1" lang="ko-KR" altLang="en-US" sz="22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대기질</a:t>
                      </a: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실시간 정보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 dirty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 세부 측정정보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에어코리아(환경부)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연도별 </a:t>
                      </a:r>
                      <a:r>
                        <a:rPr kumimoji="1" lang="ko-KR" altLang="en-US" sz="22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시군구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</a:t>
                      </a:r>
                      <a:r>
                        <a:rPr kumimoji="1" lang="en-US" altLang="ko-KR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1</a:t>
                      </a:r>
                      <a:r>
                        <a:rPr kumimoji="1" lang="ko-KR" altLang="en-US" sz="22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시간별</a:t>
                      </a: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미세먼지/</a:t>
                      </a:r>
                      <a:r>
                        <a:rPr kumimoji="1" lang="ko-KR" altLang="en-US" sz="22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초미세먼지</a:t>
                      </a: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농도</a:t>
                      </a: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 dirty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한국남동발전</a:t>
                      </a:r>
                      <a:r>
                        <a:rPr kumimoji="1" lang="en-US" altLang="ko-KR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_</a:t>
                      </a: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발전소주변농도</a:t>
                      </a:r>
                      <a:r>
                        <a:rPr kumimoji="1" lang="en-US" altLang="ko-KR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일평균</a:t>
                      </a:r>
                      <a:r>
                        <a:rPr kumimoji="1" lang="en-US" altLang="ko-KR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최종</a:t>
                      </a:r>
                      <a:endParaRPr kumimoji="1" lang="en-US" altLang="en-US" sz="2200" b="0" i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2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한국남동발전㈜</a:t>
                      </a:r>
                      <a:endParaRPr kumimoji="1" lang="en-US" altLang="en-US" sz="2200" b="0" i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발전소 주변 미세먼지 농도</a:t>
                      </a:r>
                      <a:endParaRPr kumimoji="1" lang="en-US" altLang="en-US" sz="2200" b="0" i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기후 데이터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기상청 기상 포털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기온 </a:t>
                      </a:r>
                      <a:r>
                        <a:rPr kumimoji="1" lang="en-US" altLang="ko-KR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/ 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강수량 </a:t>
                      </a:r>
                      <a:r>
                        <a:rPr kumimoji="1" lang="en-US" altLang="ko-KR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/ 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바람 </a:t>
                      </a:r>
                      <a:r>
                        <a:rPr kumimoji="1" lang="en-US" altLang="ko-KR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/ 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습도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 dirty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서울시 미세먼지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데이터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서울 특별시</a:t>
                      </a:r>
                      <a:endParaRPr kumimoji="1" lang="en-US" altLang="ko-KR" sz="22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대기환경 정보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구별 미세먼지 데이터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 dirty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764168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8" name="TextBox 23047"/>
          <p:cNvSpPr txBox="1"/>
          <p:nvPr/>
        </p:nvSpPr>
        <p:spPr>
          <a:xfrm>
            <a:off x="1169767" y="1882446"/>
            <a:ext cx="8301125" cy="615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한컴 윤체 B"/>
              </a:rPr>
              <a:t>개발 환경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한컴 윤체 B"/>
            </a:endParaRPr>
          </a:p>
        </p:txBody>
      </p: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14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aphicFrame>
        <p:nvGraphicFramePr>
          <p:cNvPr id="22796" name="표 22795"/>
          <p:cNvGraphicFramePr/>
          <p:nvPr/>
        </p:nvGraphicFramePr>
        <p:xfrm>
          <a:off x="2587142" y="7880485"/>
          <a:ext cx="12632621" cy="1442770"/>
        </p:xfrm>
        <a:graphic>
          <a:graphicData uri="http://schemas.openxmlformats.org/drawingml/2006/table">
            <a:tbl>
              <a:tblPr firstRow="1" bandRow="1"/>
              <a:tblGrid>
                <a:gridCol w="12632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4868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7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휴먼둥근헤드라인"/>
                        </a:rPr>
                        <a:t>형상관리</a:t>
                      </a:r>
                      <a:endParaRPr kumimoji="0" lang="ko-KR" altLang="en-US" sz="2700" b="1" i="0">
                        <a:solidFill>
                          <a:srgbClr val="FFFFFF">
                            <a:alpha val="100000"/>
                          </a:srgbClr>
                        </a:solidFill>
                        <a:latin typeface="휴먼둥근헤드라인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902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휴먼엑스포"/>
                        </a:rPr>
                        <a:t>GITHUB</a:t>
                      </a:r>
                      <a:endParaRPr kumimoji="1" lang="ko-KR" altLang="en-US" sz="27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809" name="표 22808"/>
          <p:cNvGraphicFramePr/>
          <p:nvPr>
            <p:extLst>
              <p:ext uri="{D42A27DB-BD31-4B8C-83A1-F6EECF244321}">
                <p14:modId xmlns:p14="http://schemas.microsoft.com/office/powerpoint/2010/main" val="1200987217"/>
              </p:ext>
            </p:extLst>
          </p:nvPr>
        </p:nvGraphicFramePr>
        <p:xfrm>
          <a:off x="2587142" y="2882361"/>
          <a:ext cx="4025168" cy="4766369"/>
        </p:xfrm>
        <a:graphic>
          <a:graphicData uri="http://schemas.openxmlformats.org/drawingml/2006/table">
            <a:tbl>
              <a:tblPr firstRow="1" bandRow="1"/>
              <a:tblGrid>
                <a:gridCol w="4025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2025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7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FRONT - END</a:t>
                      </a:r>
                      <a:endParaRPr kumimoji="0" lang="ko-KR" altLang="en-US" sz="27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4344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HTML</a:t>
                      </a:r>
                      <a: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, W3.CSS</a:t>
                      </a: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JavaScript</a:t>
                      </a:r>
                      <a:endParaRPr kumimoji="1" lang="ko-KR" altLang="en-US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jQuery</a:t>
                      </a:r>
                      <a:endParaRPr kumimoji="1" lang="ko-KR" altLang="en-US" sz="27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822" name="표 22821"/>
          <p:cNvGraphicFramePr/>
          <p:nvPr/>
        </p:nvGraphicFramePr>
        <p:xfrm>
          <a:off x="6913892" y="2882361"/>
          <a:ext cx="4025168" cy="4766369"/>
        </p:xfrm>
        <a:graphic>
          <a:graphicData uri="http://schemas.openxmlformats.org/drawingml/2006/table">
            <a:tbl>
              <a:tblPr firstRow="1" bandRow="1"/>
              <a:tblGrid>
                <a:gridCol w="4025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2025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7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BACK - END</a:t>
                      </a:r>
                      <a:endParaRPr kumimoji="0" lang="ko-KR" altLang="en-US" sz="27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4344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ORACLE</a:t>
                      </a: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Django</a:t>
                      </a: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JAVA, SPRING</a:t>
                      </a: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PYTHON</a:t>
                      </a:r>
                      <a:endParaRPr kumimoji="1" lang="ko-KR" altLang="en-US" sz="27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832" name="표 22831"/>
          <p:cNvGraphicFramePr/>
          <p:nvPr>
            <p:extLst>
              <p:ext uri="{D42A27DB-BD31-4B8C-83A1-F6EECF244321}">
                <p14:modId xmlns:p14="http://schemas.microsoft.com/office/powerpoint/2010/main" val="2091110056"/>
              </p:ext>
            </p:extLst>
          </p:nvPr>
        </p:nvGraphicFramePr>
        <p:xfrm>
          <a:off x="11202521" y="2882361"/>
          <a:ext cx="4025168" cy="4766369"/>
        </p:xfrm>
        <a:graphic>
          <a:graphicData uri="http://schemas.openxmlformats.org/drawingml/2006/table">
            <a:tbl>
              <a:tblPr firstRow="1" bandRow="1"/>
              <a:tblGrid>
                <a:gridCol w="4025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2539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7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DATA ANALYSIS</a:t>
                      </a:r>
                      <a:endParaRPr kumimoji="0" lang="ko-KR" altLang="en-US" sz="27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3830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SQLAlchemy</a:t>
                      </a:r>
                      <a: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, </a:t>
                      </a:r>
                      <a:r>
                        <a:rPr kumimoji="1" lang="ko-KR" altLang="en-US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OracleDB</a:t>
                      </a:r>
                      <a:endParaRPr kumimoji="1" lang="ko-KR" altLang="en-US" sz="12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TenseorFlow</a:t>
                      </a:r>
                      <a: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/>
                      </a:r>
                      <a:b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Pandas</a:t>
                      </a:r>
                      <a:endParaRPr kumimoji="1" lang="ko-KR" altLang="en-US" sz="12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Plotly</a:t>
                      </a:r>
                      <a:endParaRPr kumimoji="1" lang="ko-KR" altLang="en-US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7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Open CV</a:t>
                      </a:r>
                      <a:endParaRPr kumimoji="1" lang="ko-KR" altLang="en-US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7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</a:t>
                      </a:r>
                      <a:r>
                        <a:rPr kumimoji="1" lang="ko-KR" altLang="en-US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atplotlib</a:t>
                      </a:r>
                      <a:endParaRPr kumimoji="1" lang="ko-KR" altLang="en-US" sz="27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101" name="TextBox 23100"/>
          <p:cNvSpPr txBox="1"/>
          <p:nvPr/>
        </p:nvSpPr>
        <p:spPr>
          <a:xfrm>
            <a:off x="1063435" y="517428"/>
            <a:ext cx="4569557" cy="5443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3. 서비스 기획 및 설계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22" y="5138888"/>
            <a:ext cx="18286533" cy="5168745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4034" y="566230"/>
            <a:ext cx="17024949" cy="9145319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dirty="0" smtClean="0">
                <a:solidFill>
                  <a:schemeClr val="bg1"/>
                </a:solidFill>
                <a:latin typeface="나눔고딕 ExtraBold"/>
                <a:ea typeface="나눔고딕 ExtraBold"/>
              </a:rPr>
              <a:t>15</a:t>
            </a:r>
          </a:p>
        </p:txBody>
      </p:sp>
      <p:grpSp>
        <p:nvGrpSpPr>
          <p:cNvPr id="15" name="그룹 1002"/>
          <p:cNvGrpSpPr/>
          <p:nvPr/>
        </p:nvGrpSpPr>
        <p:grpSpPr>
          <a:xfrm>
            <a:off x="624112" y="566301"/>
            <a:ext cx="17025489" cy="9144875"/>
            <a:chOff x="623810" y="566667"/>
            <a:chExt cx="17038096" cy="9152381"/>
          </a:xfrm>
        </p:grpSpPr>
        <p:pic>
          <p:nvPicPr>
            <p:cNvPr id="16" name="Object 5"/>
            <p:cNvPicPr>
              <a:picLocks noChangeAspect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" name="Group 4"/>
          <p:cNvGrpSpPr/>
          <p:nvPr/>
        </p:nvGrpSpPr>
        <p:grpSpPr>
          <a:xfrm>
            <a:off x="614314" y="562642"/>
            <a:ext cx="4950511" cy="988807"/>
            <a:chOff x="911053" y="493650"/>
            <a:chExt cx="4950511" cy="988807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3650"/>
              <a:ext cx="4950511" cy="98880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2" name="TextBox 21"/>
          <p:cNvSpPr txBox="1"/>
          <p:nvPr/>
        </p:nvSpPr>
        <p:spPr>
          <a:xfrm>
            <a:off x="766696" y="586420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</a:rPr>
              <a:t>4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</a:rPr>
              <a:t>. 추진일정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돋움"/>
              <a:ea typeface="돋움"/>
            </a:endParaRPr>
          </a:p>
        </p:txBody>
      </p:sp>
      <p:graphicFrame>
        <p:nvGraphicFramePr>
          <p:cNvPr id="18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564647"/>
              </p:ext>
            </p:extLst>
          </p:nvPr>
        </p:nvGraphicFramePr>
        <p:xfrm>
          <a:off x="634672" y="1597864"/>
          <a:ext cx="17025556" cy="8296209"/>
        </p:xfrm>
        <a:graphic>
          <a:graphicData uri="http://schemas.openxmlformats.org/drawingml/2006/table">
            <a:tbl>
              <a:tblPr firstRow="1" bandRow="1"/>
              <a:tblGrid>
                <a:gridCol w="72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0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444774330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620902490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146489517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694085731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946321274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130683467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4075047325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974242143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021245505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7840074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4145124851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554746976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187086592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639626505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989459857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641301159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212541873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531774810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707861554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600696357"/>
                    </a:ext>
                  </a:extLst>
                </a:gridCol>
              </a:tblGrid>
              <a:tr h="295499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>
                          <a:solidFill>
                            <a:schemeClr val="lt1"/>
                          </a:solidFill>
                          <a:effectLst/>
                          <a:latin typeface="돋움"/>
                          <a:ea typeface="돋움"/>
                        </a:rPr>
                        <a:t>주차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1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</a:t>
                      </a: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3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4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5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6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972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>
                          <a:solidFill>
                            <a:schemeClr val="lt1"/>
                          </a:solidFill>
                          <a:effectLst/>
                          <a:latin typeface="돋움"/>
                          <a:ea typeface="돋움"/>
                        </a:rPr>
                        <a:t>일차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3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4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5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6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7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8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9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10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11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12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13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14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15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16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17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18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19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20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21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22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23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24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25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26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27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28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29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55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>
                          <a:solidFill>
                            <a:schemeClr val="lt1"/>
                          </a:solidFill>
                          <a:effectLst/>
                          <a:latin typeface="돋움"/>
                          <a:ea typeface="돋움"/>
                        </a:rPr>
                        <a:t>번호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 err="1">
                          <a:solidFill>
                            <a:schemeClr val="lt1"/>
                          </a:solidFill>
                          <a:effectLst/>
                          <a:latin typeface="돋움"/>
                          <a:ea typeface="돋움"/>
                        </a:rPr>
                        <a:t>작업항목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 gridSpan="29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0" b="1" i="0" u="none" strike="noStrike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기획 및 계획 수립</a:t>
                      </a:r>
                      <a:endParaRPr lang="en-US" altLang="ko-KR" sz="2000" b="1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452648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1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주제 선정 및 역할분담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800" dirty="0"/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800" dirty="0"/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2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프로젝트 일정계획 수립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3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baseline="0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수행계획서</a:t>
                      </a:r>
                      <a:r>
                        <a:rPr lang="ko-KR" altLang="en-US" sz="2000" b="0" i="0" u="none" strike="noStrike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 작성</a:t>
                      </a:r>
                      <a:r>
                        <a:rPr lang="en-US" altLang="ko-KR" sz="2000" b="0" i="0" u="none" strike="noStrike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(+</a:t>
                      </a:r>
                      <a:r>
                        <a:rPr lang="ko-KR" altLang="en-US" sz="2000" b="0" i="0" u="none" strike="noStrike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다이어그램</a:t>
                      </a:r>
                      <a:r>
                        <a:rPr lang="en-US" altLang="ko-KR" sz="2000" b="0" i="0" u="none" strike="noStrike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)</a:t>
                      </a:r>
                      <a:endParaRPr lang="ko-KR" altLang="en-US" sz="2000" b="0" i="0" u="none" strike="noStrike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4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기획안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 발표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2000" dirty="0">
                          <a:latin typeface="돋움"/>
                          <a:ea typeface="돋움"/>
                        </a:rPr>
                        <a:t>  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5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정보구조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/</a:t>
                      </a: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화면구조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 설계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1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백엔드</a:t>
                      </a: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개발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00678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6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데이터 수집 및 가공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7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데이터 분석 기반 예측모델 설계</a:t>
                      </a: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44708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8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미세먼지 농도 예측 기능 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596633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9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CCTV 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영상정보 제공 기능 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95149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10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실시간 미세먼지 정보 제공 기능 구현</a:t>
                      </a: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74799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11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안심여행지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추천 기능 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423792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12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미세먼지 관련 뉴스 제공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48237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프론트 개발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953958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13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메인화면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(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로그인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, 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회원가입 등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) 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92186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14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핵심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/</a:t>
                      </a: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세부기능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화면 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385034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테스트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659215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15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기능  테스트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3986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16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최종발표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 보고서  작성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00723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17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최종발표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593276"/>
                  </a:ext>
                </a:extLst>
              </a:tr>
            </a:tbl>
          </a:graphicData>
        </a:graphic>
      </p:graphicFrame>
      <p:cxnSp>
        <p:nvCxnSpPr>
          <p:cNvPr id="4" name="직선 연결선 3"/>
          <p:cNvCxnSpPr/>
          <p:nvPr/>
        </p:nvCxnSpPr>
        <p:spPr>
          <a:xfrm>
            <a:off x="11652712" y="1402552"/>
            <a:ext cx="0" cy="8690889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776251" y="922877"/>
            <a:ext cx="1752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solidFill>
                  <a:srgbClr val="FF0000"/>
                </a:solidFill>
              </a:rPr>
              <a:t>중간보고</a:t>
            </a:r>
            <a:endParaRPr lang="ko-KR" altLang="en-US" sz="2000" b="1" i="1" dirty="0">
              <a:solidFill>
                <a:srgbClr val="FF0000"/>
              </a:solidFill>
            </a:endParaRPr>
          </a:p>
        </p:txBody>
      </p:sp>
      <p:sp>
        <p:nvSpPr>
          <p:cNvPr id="20" name="포인트가 7개인 별 19"/>
          <p:cNvSpPr/>
          <p:nvPr/>
        </p:nvSpPr>
        <p:spPr>
          <a:xfrm>
            <a:off x="3955098" y="5039026"/>
            <a:ext cx="359450" cy="291176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포인트가 7개인 별 22"/>
          <p:cNvSpPr/>
          <p:nvPr/>
        </p:nvSpPr>
        <p:spPr>
          <a:xfrm>
            <a:off x="5272356" y="5381853"/>
            <a:ext cx="359450" cy="291176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95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16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026" name="Picture 2" descr="메인뷰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370" y="565515"/>
            <a:ext cx="8993252" cy="914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2"/>
          <p:cNvSpPr txBox="1"/>
          <p:nvPr/>
        </p:nvSpPr>
        <p:spPr>
          <a:xfrm>
            <a:off x="1168281" y="2776133"/>
            <a:ext cx="5147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err="1" smtClean="0"/>
              <a:t>메인화면</a:t>
            </a:r>
            <a:endParaRPr lang="en-US" altLang="ko-KR" sz="2800" b="1" dirty="0" smtClean="0"/>
          </a:p>
          <a:p>
            <a:pPr marL="457200" indent="-457200">
              <a:buFontTx/>
              <a:buChar char="-"/>
            </a:pPr>
            <a:endParaRPr lang="en-US" altLang="ko-KR" sz="2800" b="1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7994440" y="3751755"/>
            <a:ext cx="5411194" cy="596038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241518" y="5385431"/>
            <a:ext cx="17529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solidFill>
                  <a:srgbClr val="FF0000"/>
                </a:solidFill>
              </a:rPr>
              <a:t>국내외 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/>
            </a:r>
            <a:br>
              <a:rPr lang="en-US" altLang="ko-KR" sz="2000" b="1" i="1" dirty="0" smtClean="0">
                <a:solidFill>
                  <a:srgbClr val="FF0000"/>
                </a:solidFill>
              </a:rPr>
            </a:br>
            <a:r>
              <a:rPr lang="ko-KR" altLang="en-US" sz="2000" b="1" i="1" dirty="0" smtClean="0">
                <a:solidFill>
                  <a:srgbClr val="FF0000"/>
                </a:solidFill>
              </a:rPr>
              <a:t>미세먼지농도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/>
            </a:r>
            <a:br>
              <a:rPr lang="en-US" altLang="ko-KR" sz="2000" b="1" i="1" dirty="0" smtClean="0">
                <a:solidFill>
                  <a:srgbClr val="FF0000"/>
                </a:solidFill>
              </a:rPr>
            </a:br>
            <a:r>
              <a:rPr lang="ko-KR" altLang="en-US" sz="2000" b="1" i="1" dirty="0" smtClean="0">
                <a:solidFill>
                  <a:srgbClr val="FF0000"/>
                </a:solidFill>
              </a:rPr>
              <a:t>낮은 지역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/>
            </a:r>
            <a:br>
              <a:rPr lang="en-US" altLang="ko-KR" sz="2000" b="1" i="1" dirty="0" smtClean="0">
                <a:solidFill>
                  <a:srgbClr val="FF0000"/>
                </a:solidFill>
              </a:rPr>
            </a:br>
            <a:r>
              <a:rPr lang="ko-KR" altLang="en-US" sz="2000" b="1" i="1" dirty="0" smtClean="0">
                <a:solidFill>
                  <a:srgbClr val="FF0000"/>
                </a:solidFill>
              </a:rPr>
              <a:t>랭킹 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>10</a:t>
            </a:r>
            <a:r>
              <a:rPr lang="ko-KR" altLang="en-US" sz="2000" b="1" i="1" dirty="0" smtClean="0">
                <a:solidFill>
                  <a:srgbClr val="FF0000"/>
                </a:solidFill>
              </a:rPr>
              <a:t>위</a:t>
            </a:r>
            <a:endParaRPr lang="ko-KR" altLang="en-US" sz="2000" b="1" i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111231" y="4578932"/>
            <a:ext cx="1752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smtClean="0">
                <a:solidFill>
                  <a:srgbClr val="FF0000"/>
                </a:solidFill>
              </a:rPr>
              <a:t>로그인</a:t>
            </a:r>
            <a:endParaRPr lang="ko-KR" altLang="en-US" sz="2000" b="1" i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91877" y="6703148"/>
            <a:ext cx="17529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solidFill>
                  <a:srgbClr val="FF0000"/>
                </a:solidFill>
              </a:rPr>
              <a:t>미세먼지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/>
            </a:r>
            <a:br>
              <a:rPr lang="en-US" altLang="ko-KR" sz="2000" b="1" i="1" dirty="0" smtClean="0">
                <a:solidFill>
                  <a:srgbClr val="FF0000"/>
                </a:solidFill>
              </a:rPr>
            </a:br>
            <a:r>
              <a:rPr lang="ko-KR" altLang="en-US" sz="2000" b="1" i="1" dirty="0" smtClean="0">
                <a:solidFill>
                  <a:srgbClr val="FF0000"/>
                </a:solidFill>
              </a:rPr>
              <a:t>관련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/>
            </a:r>
            <a:br>
              <a:rPr lang="en-US" altLang="ko-KR" sz="2000" b="1" i="1" dirty="0" smtClean="0">
                <a:solidFill>
                  <a:srgbClr val="FF0000"/>
                </a:solidFill>
              </a:rPr>
            </a:br>
            <a:r>
              <a:rPr lang="ko-KR" altLang="en-US" sz="2000" b="1" i="1" dirty="0" smtClean="0">
                <a:solidFill>
                  <a:srgbClr val="FF0000"/>
                </a:solidFill>
              </a:rPr>
              <a:t>뉴스</a:t>
            </a:r>
            <a:endParaRPr lang="ko-KR" altLang="en-US" sz="2000" b="1" i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086969" y="1663357"/>
            <a:ext cx="1752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solidFill>
                  <a:srgbClr val="FF0000"/>
                </a:solidFill>
              </a:rPr>
              <a:t>배너</a:t>
            </a:r>
            <a:endParaRPr lang="ko-KR" altLang="en-US" sz="2000" b="1" i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113322" y="3053131"/>
            <a:ext cx="1752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solidFill>
                  <a:srgbClr val="FF0000"/>
                </a:solidFill>
              </a:rPr>
              <a:t>메뉴</a:t>
            </a:r>
            <a:endParaRPr lang="ko-KR" altLang="en-US" sz="20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76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18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1168810" y="272939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회원가입</a:t>
            </a:r>
            <a:endParaRPr lang="en-US" altLang="ko-KR" sz="2800" b="1" dirty="0" smtClean="0"/>
          </a:p>
        </p:txBody>
      </p:sp>
      <p:pic>
        <p:nvPicPr>
          <p:cNvPr id="2050" name="Picture 2" descr="회원가입뷰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366" y="799649"/>
            <a:ext cx="8176863" cy="877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메인뷰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641" y="3367618"/>
            <a:ext cx="6105692" cy="620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165304" y="6511383"/>
            <a:ext cx="838354" cy="26749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>
            <a:stCxn id="2" idx="3"/>
          </p:cNvCxnSpPr>
          <p:nvPr/>
        </p:nvCxnSpPr>
        <p:spPr>
          <a:xfrm flipV="1">
            <a:off x="7003658" y="2014757"/>
            <a:ext cx="2126806" cy="4630375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10225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19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1168810" y="272939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실시간 미세먼지 정보 보기</a:t>
            </a:r>
            <a:endParaRPr lang="en-US" altLang="ko-KR" sz="2800" b="1" dirty="0" smtClean="0"/>
          </a:p>
        </p:txBody>
      </p:sp>
      <p:pic>
        <p:nvPicPr>
          <p:cNvPr id="4098" name="Picture 2" descr="실시간뷰_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303" y="1863412"/>
            <a:ext cx="11420269" cy="766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6546374" y="1903689"/>
            <a:ext cx="3200988" cy="5752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20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1168810" y="272939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실시간 미세먼지 정보 보기</a:t>
            </a:r>
            <a:endParaRPr lang="en-US" altLang="ko-KR" sz="2800" b="1" dirty="0" smtClean="0"/>
          </a:p>
        </p:txBody>
      </p:sp>
      <p:pic>
        <p:nvPicPr>
          <p:cNvPr id="5122" name="Picture 2" descr="실시간뷰_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537" y="1505219"/>
            <a:ext cx="11602081" cy="800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6547788" y="1482457"/>
            <a:ext cx="3200988" cy="5752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165304" y="2158432"/>
            <a:ext cx="838354" cy="38879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42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1168810" y="272939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실시간 미세먼지 정보 보기</a:t>
            </a:r>
            <a:endParaRPr lang="en-US" altLang="ko-KR" sz="2800" b="1" dirty="0" smtClean="0"/>
          </a:p>
        </p:txBody>
      </p:sp>
      <p:pic>
        <p:nvPicPr>
          <p:cNvPr id="6146" name="Picture 2" descr="실시간뷰_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972" y="1482457"/>
            <a:ext cx="11586331" cy="790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6553208" y="1440887"/>
            <a:ext cx="3200988" cy="5752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430256" y="3174139"/>
            <a:ext cx="907762" cy="4228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184694" y="2084426"/>
            <a:ext cx="859610" cy="38879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496779" y="5411213"/>
            <a:ext cx="533498" cy="25771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24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22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2"/>
          <p:cNvSpPr txBox="1"/>
          <p:nvPr/>
        </p:nvSpPr>
        <p:spPr>
          <a:xfrm>
            <a:off x="1139626" y="2669938"/>
            <a:ext cx="9446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데이터 수집 및 가공</a:t>
            </a:r>
            <a:r>
              <a:rPr lang="en-US" altLang="ko-KR" sz="2800" b="1" dirty="0" smtClean="0"/>
              <a:t>(</a:t>
            </a:r>
            <a:r>
              <a:rPr lang="ko-KR" altLang="en-US" sz="2800" b="1" dirty="0" smtClean="0"/>
              <a:t>공공데이터포털 오픈</a:t>
            </a:r>
            <a:r>
              <a:rPr lang="en-US" altLang="ko-KR" sz="2800" b="1" dirty="0" smtClean="0"/>
              <a:t>API)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626" y="3446718"/>
            <a:ext cx="12204873" cy="4209079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0045008" y="1424945"/>
            <a:ext cx="7083456" cy="1721157"/>
            <a:chOff x="1139626" y="3342134"/>
            <a:chExt cx="11572875" cy="27146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9626" y="3342134"/>
              <a:ext cx="11572875" cy="2714625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16" name="직사각형 15"/>
            <p:cNvSpPr/>
            <p:nvPr/>
          </p:nvSpPr>
          <p:spPr>
            <a:xfrm>
              <a:off x="11346739" y="5496584"/>
              <a:ext cx="1068113" cy="3288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626" y="7795672"/>
            <a:ext cx="8378879" cy="1657692"/>
          </a:xfrm>
          <a:prstGeom prst="rect">
            <a:avLst/>
          </a:prstGeom>
        </p:spPr>
      </p:pic>
      <p:cxnSp>
        <p:nvCxnSpPr>
          <p:cNvPr id="18" name="직선 화살표 연결선 17"/>
          <p:cNvCxnSpPr>
            <a:stCxn id="16" idx="2"/>
          </p:cNvCxnSpPr>
          <p:nvPr/>
        </p:nvCxnSpPr>
        <p:spPr>
          <a:xfrm flipH="1">
            <a:off x="13024564" y="2999450"/>
            <a:ext cx="3594835" cy="1225513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TextBox 2"/>
          <p:cNvSpPr txBox="1"/>
          <p:nvPr/>
        </p:nvSpPr>
        <p:spPr>
          <a:xfrm>
            <a:off x="11176872" y="8499257"/>
            <a:ext cx="6450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/>
              <a:t>실시간 미세먼지 농도 정보로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지역별 </a:t>
            </a:r>
            <a:r>
              <a:rPr lang="en-US" altLang="ko-KR" sz="2800" dirty="0" smtClean="0"/>
              <a:t>1</a:t>
            </a:r>
            <a:r>
              <a:rPr lang="ko-KR" altLang="en-US" sz="2800" dirty="0" smtClean="0"/>
              <a:t>페이지</a:t>
            </a:r>
            <a:r>
              <a:rPr lang="en-US" altLang="ko-KR" sz="2800" dirty="0" smtClean="0"/>
              <a:t>(1</a:t>
            </a:r>
            <a:r>
              <a:rPr lang="ko-KR" altLang="en-US" sz="2800" dirty="0" smtClean="0"/>
              <a:t>일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까지만 조회 가능</a:t>
            </a:r>
            <a:r>
              <a:rPr lang="en-US" altLang="ko-KR" sz="2800" dirty="0" smtClean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180341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8" name="TextBox 2"/>
          <p:cNvSpPr txBox="1"/>
          <p:nvPr/>
        </p:nvSpPr>
        <p:spPr>
          <a:xfrm>
            <a:off x="1139626" y="261183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데이터 수집 및 가공</a:t>
            </a:r>
            <a:endParaRPr lang="en-US" altLang="ko-KR" sz="28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3110" y="3234181"/>
            <a:ext cx="1276350" cy="5715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9477" y="3976220"/>
            <a:ext cx="8867029" cy="171960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9477" y="6627531"/>
            <a:ext cx="8867029" cy="214203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9" name="오른쪽 화살표 18"/>
          <p:cNvSpPr/>
          <p:nvPr/>
        </p:nvSpPr>
        <p:spPr>
          <a:xfrm rot="5400000">
            <a:off x="4965683" y="5206146"/>
            <a:ext cx="650574" cy="20216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2"/>
          <p:cNvSpPr txBox="1"/>
          <p:nvPr/>
        </p:nvSpPr>
        <p:spPr>
          <a:xfrm>
            <a:off x="1063435" y="8956466"/>
            <a:ext cx="8509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/>
              <a:t>10</a:t>
            </a:r>
            <a:r>
              <a:rPr lang="ko-KR" altLang="en-US" sz="2800" dirty="0" smtClean="0"/>
              <a:t>년치</a:t>
            </a:r>
            <a:r>
              <a:rPr lang="en-US" altLang="ko-KR" sz="2800" dirty="0" smtClean="0"/>
              <a:t>(2024~2023) Excel </a:t>
            </a:r>
            <a:r>
              <a:rPr lang="ko-KR" altLang="en-US" sz="2800" dirty="0" smtClean="0"/>
              <a:t>정보 </a:t>
            </a:r>
            <a:r>
              <a:rPr lang="en-US" altLang="ko-KR" sz="2800" dirty="0" smtClean="0"/>
              <a:t>Download(2.26GB)</a:t>
            </a:r>
            <a:r>
              <a:rPr lang="ko-KR" altLang="en-US" sz="2800" dirty="0" smtClean="0"/>
              <a:t> </a:t>
            </a:r>
            <a:endParaRPr lang="en-US" altLang="ko-KR" sz="28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9561" y="5987844"/>
            <a:ext cx="1990781" cy="304803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75947" y="3323477"/>
            <a:ext cx="6396220" cy="6079575"/>
          </a:xfrm>
          <a:prstGeom prst="rect">
            <a:avLst/>
          </a:prstGeom>
        </p:spPr>
      </p:pic>
      <p:sp>
        <p:nvSpPr>
          <p:cNvPr id="23" name="TextBox 2"/>
          <p:cNvSpPr txBox="1"/>
          <p:nvPr/>
        </p:nvSpPr>
        <p:spPr>
          <a:xfrm>
            <a:off x="11075947" y="1767389"/>
            <a:ext cx="67694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err="1" smtClean="0"/>
              <a:t>Ecxel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파일을 연도별로 병합 → 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사용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가능한 최대 행인 </a:t>
            </a:r>
            <a:r>
              <a:rPr lang="en-US" altLang="ko-KR" sz="2800" dirty="0" smtClean="0"/>
              <a:t>1,048,576</a:t>
            </a:r>
            <a:r>
              <a:rPr lang="ko-KR" altLang="en-US" sz="2800" dirty="0" smtClean="0"/>
              <a:t>행을 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초과하여 </a:t>
            </a:r>
            <a:r>
              <a:rPr lang="en-US" altLang="ko-KR" sz="2800" dirty="0" smtClean="0"/>
              <a:t>CSV </a:t>
            </a:r>
            <a:r>
              <a:rPr lang="ko-KR" altLang="en-US" sz="2800" dirty="0" smtClean="0"/>
              <a:t>파일로 병합 수행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71572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8" name="Group 1"/>
          <p:cNvGrpSpPr/>
          <p:nvPr/>
        </p:nvGrpSpPr>
        <p:grpSpPr>
          <a:xfrm>
            <a:off x="-12615" y="5137779"/>
            <a:ext cx="18286156" cy="5169540"/>
            <a:chOff x="-12614" y="5137779"/>
            <a:chExt cx="18286156" cy="5169540"/>
          </a:xfrm>
        </p:grpSpPr>
        <p:pic>
          <p:nvPicPr>
            <p:cNvPr id="6149" name="그림 6148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15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6151" name="그림 6150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152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6153" name="그림 6152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6154" name="TextBox 6153"/>
          <p:cNvSpPr txBox="1"/>
          <p:nvPr/>
        </p:nvSpPr>
        <p:spPr>
          <a:xfrm>
            <a:off x="1063434" y="568222"/>
            <a:ext cx="4645748" cy="5442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</a:rPr>
              <a:t>1. 프로젝트 소개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돋움"/>
              <a:ea typeface="돋움"/>
            </a:endParaRPr>
          </a:p>
        </p:txBody>
      </p:sp>
      <p:sp>
        <p:nvSpPr>
          <p:cNvPr id="6155" name="TextBox 6154"/>
          <p:cNvSpPr txBox="1"/>
          <p:nvPr/>
        </p:nvSpPr>
        <p:spPr>
          <a:xfrm>
            <a:off x="1139626" y="1933239"/>
            <a:ext cx="5559984" cy="6175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500" b="1" i="0" baseline="0">
                <a:solidFill>
                  <a:srgbClr val="1B1760">
                    <a:alpha val="100000"/>
                  </a:srgbClr>
                </a:solidFill>
                <a:latin typeface="돋움"/>
                <a:ea typeface="돋움"/>
              </a:rPr>
              <a:t>프로젝트 개요</a:t>
            </a:r>
            <a:endParaRPr kumimoji="0" lang="ko-KR" altLang="en-US" sz="3500" b="1" i="0">
              <a:solidFill>
                <a:srgbClr val="1B1760">
                  <a:alpha val="100000"/>
                </a:srgbClr>
              </a:solidFill>
              <a:latin typeface="돋움"/>
              <a:ea typeface="돋움"/>
            </a:endParaRPr>
          </a:p>
        </p:txBody>
      </p:sp>
      <p:sp>
        <p:nvSpPr>
          <p:cNvPr id="6156" name="TextBox 6155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</a:rPr>
              <a:t>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돋움"/>
              <a:ea typeface="돋움"/>
            </a:endParaRPr>
          </a:p>
        </p:txBody>
      </p:sp>
      <p:pic>
        <p:nvPicPr>
          <p:cNvPr id="6157" name="그림 6156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2715120" y="4758444"/>
            <a:ext cx="4950511" cy="49505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6158" name="TextBox 6157"/>
          <p:cNvSpPr txBox="1"/>
          <p:nvPr/>
        </p:nvSpPr>
        <p:spPr>
          <a:xfrm>
            <a:off x="1215816" y="3183943"/>
            <a:ext cx="15535580" cy="305468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1" lang="ko-KR" altLang="en-US" sz="3500" b="0" i="0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프로젝트명</a:t>
            </a:r>
            <a:r>
              <a:rPr kumimoji="1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: 미세먼지 빅데이터분석 </a:t>
            </a:r>
            <a:r>
              <a:rPr kumimoji="1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‘</a:t>
            </a:r>
            <a:r>
              <a:rPr kumimoji="1" lang="ko-KR" altLang="en-US" sz="3500" b="0" i="0" baseline="0" dirty="0" err="1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미안행</a:t>
            </a:r>
            <a:r>
              <a:rPr kumimoji="1" lang="en-US" altLang="ko-KR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(</a:t>
            </a:r>
            <a:r>
              <a:rPr kumimoji="1" lang="ko-KR" altLang="en-US" sz="3500" b="1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미</a:t>
            </a:r>
            <a:r>
              <a:rPr kumimoji="1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세먼지</a:t>
            </a:r>
            <a:r>
              <a:rPr kumimoji="1" lang="ko-KR" altLang="en-US" sz="3500" b="1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안</a:t>
            </a:r>
            <a:r>
              <a:rPr kumimoji="1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녕</a:t>
            </a:r>
            <a:r>
              <a:rPr kumimoji="1" lang="ko-KR" altLang="en-US" sz="3500" b="1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행</a:t>
            </a:r>
            <a:r>
              <a:rPr kumimoji="1" lang="en-US" altLang="ko-KR" sz="350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)</a:t>
            </a:r>
            <a:r>
              <a:rPr kumimoji="1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’</a:t>
            </a:r>
            <a:endParaRPr kumimoji="1" lang="ko-KR" altLang="en-US" sz="3500" b="0" i="0" baseline="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endParaRPr kumimoji="0" lang="ko-KR" altLang="en-US" sz="3500" b="0" i="0" baseline="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0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프로젝트 기간 : 2024. 6. </a:t>
            </a:r>
            <a:r>
              <a:rPr kumimoji="0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11(</a:t>
            </a:r>
            <a:r>
              <a:rPr lang="ko-KR" altLang="en-US" sz="350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화</a:t>
            </a:r>
            <a:r>
              <a:rPr kumimoji="0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) </a:t>
            </a:r>
            <a:r>
              <a:rPr kumimoji="0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~ 7. </a:t>
            </a:r>
            <a:r>
              <a:rPr lang="en-US" altLang="ko-KR" sz="350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23</a:t>
            </a:r>
            <a:r>
              <a:rPr kumimoji="0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일(화) </a:t>
            </a:r>
            <a:r>
              <a:rPr kumimoji="0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6주간 진행</a:t>
            </a: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endParaRPr kumimoji="0" lang="ko-KR" altLang="en-US" sz="3500" b="0" i="0" baseline="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0" lang="ko-KR" altLang="en-US" sz="3500" b="0" i="0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팀명</a:t>
            </a:r>
            <a:r>
              <a:rPr kumimoji="0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: 먼지가되어팀(휴먼교육센터 교육생 5인)</a:t>
            </a:r>
            <a:endParaRPr kumimoji="0" lang="ko-KR" altLang="en-US" sz="3500" b="0" i="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8" name="TextBox 2"/>
          <p:cNvSpPr txBox="1"/>
          <p:nvPr/>
        </p:nvSpPr>
        <p:spPr>
          <a:xfrm>
            <a:off x="1139626" y="261183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데이터 수집 및 가공</a:t>
            </a:r>
            <a:endParaRPr lang="en-US" altLang="ko-KR" sz="28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608" y="4019746"/>
            <a:ext cx="6332877" cy="5541267"/>
          </a:xfrm>
          <a:prstGeom prst="rect">
            <a:avLst/>
          </a:prstGeom>
        </p:spPr>
      </p:pic>
      <p:sp>
        <p:nvSpPr>
          <p:cNvPr id="21" name="TextBox 2"/>
          <p:cNvSpPr txBox="1"/>
          <p:nvPr/>
        </p:nvSpPr>
        <p:spPr>
          <a:xfrm>
            <a:off x="1292007" y="3397995"/>
            <a:ext cx="4569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err="1" smtClean="0"/>
              <a:t>결측치를</a:t>
            </a:r>
            <a:r>
              <a:rPr lang="ko-KR" altLang="en-US" sz="2800" dirty="0" smtClean="0"/>
              <a:t> 평균값으로 처리</a:t>
            </a:r>
            <a:endParaRPr lang="en-US" altLang="ko-KR" sz="28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5297" y="4006080"/>
            <a:ext cx="8187323" cy="2796493"/>
          </a:xfrm>
          <a:prstGeom prst="rect">
            <a:avLst/>
          </a:prstGeom>
        </p:spPr>
      </p:pic>
      <p:sp>
        <p:nvSpPr>
          <p:cNvPr id="24" name="오른쪽 화살표 23"/>
          <p:cNvSpPr/>
          <p:nvPr/>
        </p:nvSpPr>
        <p:spPr>
          <a:xfrm>
            <a:off x="8007604" y="5552204"/>
            <a:ext cx="650574" cy="20216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"/>
          <p:cNvSpPr txBox="1"/>
          <p:nvPr/>
        </p:nvSpPr>
        <p:spPr>
          <a:xfrm>
            <a:off x="8987055" y="2934411"/>
            <a:ext cx="83817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/>
              <a:t>용량 문제로 </a:t>
            </a:r>
            <a:r>
              <a:rPr lang="ko-KR" altLang="en-US" sz="2800" dirty="0"/>
              <a:t>일부 컬럼만 선택하여 오라클 </a:t>
            </a:r>
            <a:r>
              <a:rPr lang="ko-KR" altLang="en-US" sz="2800" dirty="0" smtClean="0"/>
              <a:t>테이블 데이터를 불러들이고</a:t>
            </a:r>
            <a:r>
              <a:rPr lang="en-US" altLang="ko-KR" sz="2800" dirty="0" smtClean="0"/>
              <a:t>, Parquet </a:t>
            </a:r>
            <a:r>
              <a:rPr lang="ko-KR" altLang="en-US" sz="2800" dirty="0" smtClean="0"/>
              <a:t>형식으로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저장</a:t>
            </a:r>
            <a:r>
              <a:rPr lang="en-US" altLang="ko-KR" sz="2800" dirty="0" smtClean="0"/>
              <a:t>(3</a:t>
            </a:r>
            <a:r>
              <a:rPr lang="ko-KR" altLang="en-US" sz="2800" dirty="0" smtClean="0"/>
              <a:t>년치</a:t>
            </a:r>
            <a:r>
              <a:rPr lang="en-US" altLang="ko-KR" sz="2800" dirty="0" smtClean="0"/>
              <a:t>) </a:t>
            </a:r>
            <a:r>
              <a:rPr lang="ko-KR" altLang="en-US" sz="2800" dirty="0" smtClean="0"/>
              <a:t> </a:t>
            </a:r>
            <a:endParaRPr lang="en-US" altLang="ko-KR" sz="2800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0268" y="6884503"/>
            <a:ext cx="8183072" cy="266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8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25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8" name="TextBox 2"/>
          <p:cNvSpPr txBox="1"/>
          <p:nvPr/>
        </p:nvSpPr>
        <p:spPr>
          <a:xfrm>
            <a:off x="1139626" y="2717406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예측모델 조사 및 코드 작성</a:t>
            </a:r>
            <a:endParaRPr lang="en-US" altLang="ko-KR" sz="2800" b="1" dirty="0" smtClean="0"/>
          </a:p>
        </p:txBody>
      </p:sp>
      <p:graphicFrame>
        <p:nvGraphicFramePr>
          <p:cNvPr id="19" name="표 18"/>
          <p:cNvGraphicFramePr/>
          <p:nvPr>
            <p:extLst>
              <p:ext uri="{D42A27DB-BD31-4B8C-83A1-F6EECF244321}">
                <p14:modId xmlns:p14="http://schemas.microsoft.com/office/powerpoint/2010/main" val="2527923692"/>
              </p:ext>
            </p:extLst>
          </p:nvPr>
        </p:nvGraphicFramePr>
        <p:xfrm>
          <a:off x="1139626" y="3455415"/>
          <a:ext cx="16160973" cy="6041933"/>
        </p:xfrm>
        <a:graphic>
          <a:graphicData uri="http://schemas.openxmlformats.org/drawingml/2006/table">
            <a:tbl>
              <a:tblPr firstRow="1" bandRow="1"/>
              <a:tblGrid>
                <a:gridCol w="3272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882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880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알고리즘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장단점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428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  <a:ea typeface="+mn-ea"/>
                          <a:cs typeface="+mn-cs"/>
                        </a:rPr>
                        <a:t>ARIMA(</a:t>
                      </a:r>
                      <a:r>
                        <a:rPr kumimoji="1" lang="en-US" altLang="ko-KR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  <a:ea typeface="+mn-ea"/>
                          <a:cs typeface="+mn-cs"/>
                        </a:rPr>
                        <a:t>AutoRegressive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  <a:ea typeface="+mn-ea"/>
                          <a:cs typeface="+mn-cs"/>
                        </a:rPr>
                        <a:t> Integrated Moving Average)</a:t>
                      </a:r>
                      <a:endParaRPr kumimoji="1" lang="ko-KR" altLang="en-US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  <a:ea typeface="+mn-ea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장점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시계열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데이터의 계절성과 추세를 모델링 가능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이해하기 쉬운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파라미터를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가지고 있어 많이 사용</a:t>
                      </a:r>
                      <a:endParaRPr kumimoji="1" lang="en-US" altLang="ko-KR" sz="2200" b="0" i="0" kern="120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단점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계절적인 패턴을 잘 처리하지 못할 수 있고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매개변수 설정이 비교적 어려움</a:t>
                      </a:r>
                      <a:endParaRPr kumimoji="1" lang="en-US" altLang="ko-KR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0270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  <a:ea typeface="+mn-ea"/>
                          <a:cs typeface="+mn-cs"/>
                        </a:rPr>
                        <a:t>LSTM(Long 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  <a:ea typeface="+mn-ea"/>
                          <a:cs typeface="+mn-cs"/>
                        </a:rPr>
                        <a:t>Short-Term Memory)</a:t>
                      </a:r>
                      <a:endParaRPr kumimoji="1" lang="ko-KR" altLang="en-US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  <a:ea typeface="+mn-ea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장점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시계열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데이터의 장기 의존성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(Long-term dependency)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을 잘 학습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가능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시퀀스 데이터의 복잡한 패턴을 모델 가능</a:t>
                      </a:r>
                      <a:endParaRPr kumimoji="1" lang="en-US" altLang="ko-KR" sz="2200" b="0" i="0" kern="120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단점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복잡한 모델 구조와 많은 데이터를 필요로 하며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훈련 시간이 길 수 있음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.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하이퍼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파라미터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튜닝이 중요</a:t>
                      </a:r>
                      <a:endParaRPr kumimoji="1" lang="en-US" altLang="ko-KR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830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  <a:ea typeface="+mn-ea"/>
                          <a:cs typeface="+mn-cs"/>
                        </a:rPr>
                        <a:t>Prophet(by Facebook)</a:t>
                      </a:r>
                      <a:endParaRPr kumimoji="1" lang="ko-KR" altLang="en-US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  <a:ea typeface="+mn-ea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장점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계절성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휴일 효과 등을 자동으로 처리 가능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트렌드 변화를 고려하여 예측 가능</a:t>
                      </a:r>
                      <a:endParaRPr kumimoji="1" lang="en-US" altLang="ko-KR" sz="2200" b="0" i="0" kern="120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단점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다소 제한된 유연성을 가질 수 있어 모든 유형의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시계열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데이터에 적합하지 않을 수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있음</a:t>
                      </a:r>
                      <a:endParaRPr kumimoji="1" lang="en-US" altLang="ko-KR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0270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  <a:ea typeface="+mn-ea"/>
                          <a:cs typeface="+mn-cs"/>
                        </a:rPr>
                        <a:t>SARIMA(Seasonal </a:t>
                      </a:r>
                      <a:r>
                        <a:rPr kumimoji="1" lang="en-US" altLang="ko-KR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  <a:ea typeface="+mn-ea"/>
                          <a:cs typeface="+mn-cs"/>
                        </a:rPr>
                        <a:t>AutoRegressive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  <a:ea typeface="+mn-ea"/>
                          <a:cs typeface="+mn-cs"/>
                        </a:rPr>
                        <a:t> Integrated Moving Average)</a:t>
                      </a:r>
                      <a:endParaRPr kumimoji="1" lang="ko-KR" altLang="en-US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  <a:ea typeface="+mn-ea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장점 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계절성을 포함한 복잡한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시계열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패턴을 모델 가능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상대적으로 간단한 모델 구조에도 높은 예측 가능성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다양한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시계열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데이터에 적 가능</a:t>
                      </a: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단점 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모델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파라미터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설정이 다소 복잡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일부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데이터셋에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대해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과적합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문제 발생</a:t>
                      </a:r>
                      <a:endParaRPr kumimoji="1" lang="ko-KR" altLang="en-US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997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4" name="TextBox 2"/>
          <p:cNvSpPr txBox="1"/>
          <p:nvPr/>
        </p:nvSpPr>
        <p:spPr>
          <a:xfrm>
            <a:off x="1139626" y="2717406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예측모델 조사 및 코드 작성</a:t>
            </a:r>
            <a:endParaRPr lang="en-US" altLang="ko-KR" sz="28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608" y="3391679"/>
            <a:ext cx="11550652" cy="604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7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27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4" name="TextBox 2"/>
          <p:cNvSpPr txBox="1"/>
          <p:nvPr/>
        </p:nvSpPr>
        <p:spPr>
          <a:xfrm>
            <a:off x="1139626" y="2717406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예측모델 조사 및 코드 작성</a:t>
            </a:r>
            <a:endParaRPr lang="en-US" altLang="ko-KR" sz="28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608" y="3448948"/>
            <a:ext cx="11525741" cy="568414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335209" y="8416733"/>
            <a:ext cx="8126550" cy="5752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2"/>
          <p:cNvSpPr txBox="1"/>
          <p:nvPr/>
        </p:nvSpPr>
        <p:spPr>
          <a:xfrm>
            <a:off x="13020855" y="4357773"/>
            <a:ext cx="594469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/>
              <a:t>[</a:t>
            </a:r>
            <a:r>
              <a:rPr lang="ko-KR" altLang="en-US" sz="2800" dirty="0" smtClean="0"/>
              <a:t>남은 과제</a:t>
            </a:r>
            <a:r>
              <a:rPr lang="en-US" altLang="ko-KR" sz="2800" dirty="0"/>
              <a:t>]</a:t>
            </a:r>
            <a:endParaRPr lang="en-US" altLang="ko-KR" sz="2800" dirty="0" smtClean="0"/>
          </a:p>
          <a:p>
            <a:r>
              <a:rPr lang="ko-KR" altLang="en-US" sz="2800" dirty="0" smtClean="0"/>
              <a:t>실제 </a:t>
            </a:r>
            <a:r>
              <a:rPr lang="en-US" altLang="ko-KR" sz="2800" dirty="0" smtClean="0"/>
              <a:t>2024</a:t>
            </a:r>
            <a:r>
              <a:rPr lang="ko-KR" altLang="en-US" sz="2800" dirty="0" smtClean="0"/>
              <a:t>년 </a:t>
            </a:r>
            <a:r>
              <a:rPr lang="en-US" altLang="ko-KR" sz="2800" dirty="0" smtClean="0"/>
              <a:t>6</a:t>
            </a:r>
            <a:r>
              <a:rPr lang="ko-KR" altLang="en-US" sz="2800" dirty="0" smtClean="0"/>
              <a:t>월 </a:t>
            </a:r>
            <a:r>
              <a:rPr lang="en-US" altLang="ko-KR" sz="2800" dirty="0" smtClean="0"/>
              <a:t>26</a:t>
            </a:r>
            <a:r>
              <a:rPr lang="ko-KR" altLang="en-US" sz="2800" dirty="0" smtClean="0"/>
              <a:t>일과 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비교하여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매우 낮은 예측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정확도</a:t>
            </a:r>
            <a:endParaRPr lang="en-US" altLang="ko-KR" sz="2800" dirty="0" smtClean="0"/>
          </a:p>
          <a:p>
            <a:endParaRPr lang="en-US" altLang="ko-KR" sz="2800" dirty="0"/>
          </a:p>
          <a:p>
            <a:r>
              <a:rPr lang="ko-KR" altLang="en-US" sz="2800" b="1" dirty="0" smtClean="0"/>
              <a:t>예측 정확도를 올릴 수 있는</a:t>
            </a:r>
            <a:r>
              <a:rPr lang="en-US" altLang="ko-KR" sz="2800" b="1" dirty="0" smtClean="0"/>
              <a:t/>
            </a:r>
            <a:br>
              <a:rPr lang="en-US" altLang="ko-KR" sz="2800" b="1" dirty="0" smtClean="0"/>
            </a:br>
            <a:r>
              <a:rPr lang="ko-KR" altLang="en-US" sz="2800" b="1" dirty="0" smtClean="0"/>
              <a:t>예측모델 선정 및 변수</a:t>
            </a:r>
            <a:r>
              <a:rPr lang="en-US" altLang="ko-KR" sz="2800" b="1" dirty="0" smtClean="0"/>
              <a:t/>
            </a:r>
            <a:br>
              <a:rPr lang="en-US" altLang="ko-KR" sz="2800" b="1" dirty="0" smtClean="0"/>
            </a:br>
            <a:r>
              <a:rPr lang="ko-KR" altLang="en-US" sz="2800" b="1" dirty="0" smtClean="0"/>
              <a:t>추가 필요</a:t>
            </a:r>
            <a:endParaRPr lang="en-US" altLang="ko-KR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398509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28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4" name="TextBox 2"/>
          <p:cNvSpPr txBox="1"/>
          <p:nvPr/>
        </p:nvSpPr>
        <p:spPr>
          <a:xfrm>
            <a:off x="1139626" y="2717406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테스트 데이터 확보</a:t>
            </a:r>
            <a:endParaRPr lang="en-US" altLang="ko-KR" sz="2800" b="1" dirty="0" smtClean="0"/>
          </a:p>
        </p:txBody>
      </p:sp>
      <p:sp>
        <p:nvSpPr>
          <p:cNvPr id="18" name="TextBox 2"/>
          <p:cNvSpPr txBox="1"/>
          <p:nvPr/>
        </p:nvSpPr>
        <p:spPr>
          <a:xfrm>
            <a:off x="11781301" y="5190944"/>
            <a:ext cx="59446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/>
              <a:t>[</a:t>
            </a:r>
            <a:r>
              <a:rPr lang="ko-KR" altLang="en-US" sz="2800" dirty="0" smtClean="0"/>
              <a:t>남은 과제</a:t>
            </a:r>
            <a:r>
              <a:rPr lang="en-US" altLang="ko-KR" sz="2800" dirty="0"/>
              <a:t>]</a:t>
            </a:r>
            <a:endParaRPr lang="en-US" altLang="ko-KR" sz="2800" dirty="0" smtClean="0"/>
          </a:p>
          <a:p>
            <a:r>
              <a:rPr lang="en-US" altLang="ko-KR" sz="2800" b="1" dirty="0" smtClean="0"/>
              <a:t>2024</a:t>
            </a:r>
            <a:r>
              <a:rPr lang="ko-KR" altLang="en-US" sz="2800" b="1" dirty="0" smtClean="0"/>
              <a:t>년 미세먼지 농도</a:t>
            </a:r>
            <a:r>
              <a:rPr lang="en-US" altLang="ko-KR" sz="2800" b="1" dirty="0" smtClean="0"/>
              <a:t/>
            </a:r>
            <a:br>
              <a:rPr lang="en-US" altLang="ko-KR" sz="2800" b="1" dirty="0" smtClean="0"/>
            </a:br>
            <a:r>
              <a:rPr lang="ko-KR" altLang="en-US" sz="2800" b="1" dirty="0" smtClean="0"/>
              <a:t>데이터 </a:t>
            </a:r>
            <a:r>
              <a:rPr lang="ko-KR" altLang="en-US" sz="2800" b="1" dirty="0" err="1" smtClean="0"/>
              <a:t>크롤링을</a:t>
            </a:r>
            <a:r>
              <a:rPr lang="ko-KR" altLang="en-US" sz="2800" b="1" dirty="0" smtClean="0"/>
              <a:t> 통해</a:t>
            </a:r>
            <a:r>
              <a:rPr lang="en-US" altLang="ko-KR" sz="2800" b="1" dirty="0" smtClean="0"/>
              <a:t/>
            </a:r>
            <a:br>
              <a:rPr lang="en-US" altLang="ko-KR" sz="2800" b="1" dirty="0" smtClean="0"/>
            </a:br>
            <a:r>
              <a:rPr lang="ko-KR" altLang="en-US" sz="2800" b="1" dirty="0" smtClean="0"/>
              <a:t>테스트 데이터 확보 필요</a:t>
            </a:r>
            <a:endParaRPr lang="en-US" altLang="ko-KR" sz="2800" b="1" dirty="0" smtClean="0"/>
          </a:p>
          <a:p>
            <a:endParaRPr lang="en-US" altLang="ko-KR" sz="28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5655" y="3308890"/>
            <a:ext cx="9324917" cy="613763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3788853" y="5102311"/>
            <a:ext cx="7254147" cy="441247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29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11387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9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/>
            </a:r>
            <a:b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</a:b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78" y="739673"/>
            <a:ext cx="3191320" cy="432495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6078" y="5189300"/>
            <a:ext cx="3305636" cy="4391638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1139626" y="3640713"/>
            <a:ext cx="514708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메인 컨트롤러 구현</a:t>
            </a:r>
            <a:endParaRPr lang="en-US" altLang="ko-KR" sz="2800" b="1" dirty="0" smtClean="0"/>
          </a:p>
          <a:p>
            <a:pPr marL="457200" indent="-457200">
              <a:buFontTx/>
              <a:buChar char="-"/>
            </a:pPr>
            <a:endParaRPr lang="en-US" altLang="ko-KR" sz="2800" b="1" dirty="0" smtClean="0"/>
          </a:p>
          <a:p>
            <a:r>
              <a:rPr lang="ko-KR" altLang="en-US" sz="2800" dirty="0" smtClean="0"/>
              <a:t>웹 </a:t>
            </a:r>
            <a:r>
              <a:rPr lang="ko-KR" altLang="en-US" sz="2800" dirty="0" err="1" smtClean="0"/>
              <a:t>크롤링을</a:t>
            </a:r>
            <a:r>
              <a:rPr lang="ko-KR" altLang="en-US" sz="2800" dirty="0" smtClean="0"/>
              <a:t> 통해서 전 세계 </a:t>
            </a:r>
            <a:endParaRPr lang="en-US" altLang="ko-KR" sz="2800" dirty="0" smtClean="0"/>
          </a:p>
          <a:p>
            <a:r>
              <a:rPr lang="ko-KR" altLang="en-US" sz="2800" dirty="0" err="1" smtClean="0"/>
              <a:t>대기질</a:t>
            </a:r>
            <a:r>
              <a:rPr lang="ko-KR" altLang="en-US" sz="2800" dirty="0" smtClean="0"/>
              <a:t> 사이트에서 </a:t>
            </a:r>
            <a:r>
              <a:rPr lang="ko-KR" altLang="en-US" sz="2800" dirty="0" err="1" smtClean="0"/>
              <a:t>대기질이</a:t>
            </a:r>
            <a:r>
              <a:rPr lang="ko-KR" altLang="en-US" sz="2800" dirty="0" smtClean="0"/>
              <a:t> 좋은 순위를 메인페이지에 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구현했습니다</a:t>
            </a:r>
            <a:r>
              <a:rPr lang="en-US" altLang="ko-KR" sz="2800" dirty="0" smtClean="0"/>
              <a:t>. </a:t>
            </a:r>
          </a:p>
          <a:p>
            <a:endParaRPr lang="en-US" altLang="ko-KR" sz="2800" dirty="0" smtClean="0"/>
          </a:p>
          <a:p>
            <a:r>
              <a:rPr lang="ko-KR" altLang="en-US" sz="2800" dirty="0" smtClean="0"/>
              <a:t>컨트롤러에서 </a:t>
            </a:r>
            <a:r>
              <a:rPr lang="en-US" altLang="ko-KR" sz="2800" dirty="0" smtClean="0"/>
              <a:t>html</a:t>
            </a:r>
            <a:r>
              <a:rPr lang="ko-KR" altLang="en-US" sz="2800" dirty="0" smtClean="0"/>
              <a:t>을 불러와 태그로 데이터 </a:t>
            </a:r>
            <a:r>
              <a:rPr lang="ko-KR" altLang="en-US" sz="2800" dirty="0" err="1" smtClean="0"/>
              <a:t>파싱</a:t>
            </a:r>
            <a:r>
              <a:rPr lang="ko-KR" altLang="en-US" sz="2800" dirty="0" smtClean="0"/>
              <a:t> 후 필요한 데이터를 리스트에 담아서 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뷰로 전송하였습니다</a:t>
            </a:r>
            <a:r>
              <a:rPr lang="en-US" altLang="ko-KR" sz="2800" dirty="0" smtClean="0"/>
              <a:t>.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0403" y="828349"/>
            <a:ext cx="7914610" cy="872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9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30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11387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9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/>
            </a:r>
            <a:b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</a:b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9793" y="1838484"/>
            <a:ext cx="10759986" cy="7192102"/>
          </a:xfrm>
          <a:prstGeom prst="rect">
            <a:avLst/>
          </a:prstGeom>
        </p:spPr>
      </p:pic>
      <p:sp>
        <p:nvSpPr>
          <p:cNvPr id="17" name="TextBox 2"/>
          <p:cNvSpPr txBox="1"/>
          <p:nvPr/>
        </p:nvSpPr>
        <p:spPr>
          <a:xfrm>
            <a:off x="1139626" y="3386322"/>
            <a:ext cx="50572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err="1" smtClean="0"/>
              <a:t>데이터가공</a:t>
            </a:r>
            <a:r>
              <a:rPr lang="ko-KR" altLang="en-US" sz="2800" b="1" dirty="0" smtClean="0"/>
              <a:t> </a:t>
            </a:r>
            <a:r>
              <a:rPr lang="en-US" altLang="ko-KR" sz="2800" b="1" dirty="0" smtClean="0"/>
              <a:t>–</a:t>
            </a:r>
            <a:r>
              <a:rPr lang="ko-KR" altLang="en-US" sz="2800" b="1" dirty="0" smtClean="0"/>
              <a:t> </a:t>
            </a:r>
            <a:r>
              <a:rPr lang="en-US" altLang="ko-KR" sz="2800" b="1" dirty="0" smtClean="0"/>
              <a:t>(1-1)</a:t>
            </a:r>
          </a:p>
          <a:p>
            <a:pPr marL="457200" indent="-457200">
              <a:buFontTx/>
              <a:buChar char="-"/>
            </a:pPr>
            <a:endParaRPr lang="en-US" altLang="ko-KR" sz="2800" b="1" dirty="0" smtClean="0"/>
          </a:p>
          <a:p>
            <a:r>
              <a:rPr lang="ko-KR" altLang="en-US" sz="2800" dirty="0" smtClean="0"/>
              <a:t>전 세계 </a:t>
            </a:r>
            <a:r>
              <a:rPr lang="ko-KR" altLang="en-US" sz="2800" dirty="0" err="1" smtClean="0"/>
              <a:t>대기질</a:t>
            </a:r>
            <a:r>
              <a:rPr lang="ko-KR" altLang="en-US" sz="2800" dirty="0" smtClean="0"/>
              <a:t> 사이트에서 </a:t>
            </a:r>
            <a:endParaRPr lang="en-US" altLang="ko-KR" sz="2800" dirty="0" smtClean="0"/>
          </a:p>
          <a:p>
            <a:r>
              <a:rPr lang="en-US" altLang="ko-KR" sz="2800" dirty="0" smtClean="0"/>
              <a:t>csv</a:t>
            </a:r>
            <a:r>
              <a:rPr lang="ko-KR" altLang="en-US" sz="2800" dirty="0" smtClean="0"/>
              <a:t>파일 다운로드 후 형식에 </a:t>
            </a:r>
            <a:endParaRPr lang="en-US" altLang="ko-KR" sz="2800" dirty="0" smtClean="0"/>
          </a:p>
          <a:p>
            <a:r>
              <a:rPr lang="ko-KR" altLang="en-US" sz="2800" dirty="0" smtClean="0"/>
              <a:t>맞게 수정해서 분석할 수 있는</a:t>
            </a:r>
            <a:endParaRPr lang="en-US" altLang="ko-KR" sz="2800" dirty="0" smtClean="0"/>
          </a:p>
          <a:p>
            <a:r>
              <a:rPr lang="ko-KR" altLang="en-US" sz="2800" dirty="0" smtClean="0"/>
              <a:t>데이터로 가공하였습니다</a:t>
            </a:r>
            <a:r>
              <a:rPr lang="en-US" altLang="ko-KR" sz="2800" dirty="0" smtClean="0"/>
              <a:t>. </a:t>
            </a:r>
            <a:endParaRPr lang="en-US" altLang="ko-KR" sz="2800" dirty="0"/>
          </a:p>
          <a:p>
            <a:endParaRPr lang="en-US" altLang="ko-KR" sz="2800" dirty="0" smtClean="0"/>
          </a:p>
          <a:p>
            <a:r>
              <a:rPr lang="ko-KR" altLang="en-US" sz="2800" dirty="0" smtClean="0"/>
              <a:t>추후에 </a:t>
            </a:r>
            <a:r>
              <a:rPr lang="en-US" altLang="ko-KR" sz="2800" dirty="0" smtClean="0"/>
              <a:t>DB</a:t>
            </a:r>
            <a:r>
              <a:rPr lang="ko-KR" altLang="en-US" sz="2800" dirty="0" smtClean="0"/>
              <a:t>에 넣어서 작업 예정입니다</a:t>
            </a:r>
            <a:r>
              <a:rPr lang="en-US" altLang="ko-KR" sz="2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537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11387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9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/>
            </a:r>
            <a:b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</a:b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1065" y="568591"/>
            <a:ext cx="5008101" cy="302337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91066" y="3555249"/>
            <a:ext cx="5008101" cy="302337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91066" y="6612752"/>
            <a:ext cx="5008101" cy="302337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4063" y="3548326"/>
            <a:ext cx="8746391" cy="6087797"/>
          </a:xfrm>
          <a:prstGeom prst="rect">
            <a:avLst/>
          </a:prstGeom>
        </p:spPr>
      </p:pic>
      <p:sp>
        <p:nvSpPr>
          <p:cNvPr id="20" name="TextBox 2"/>
          <p:cNvSpPr txBox="1"/>
          <p:nvPr/>
        </p:nvSpPr>
        <p:spPr>
          <a:xfrm>
            <a:off x="7027389" y="1617347"/>
            <a:ext cx="514708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err="1" smtClean="0"/>
              <a:t>데이터별</a:t>
            </a:r>
            <a:r>
              <a:rPr lang="ko-KR" altLang="en-US" sz="2800" b="1" dirty="0" smtClean="0"/>
              <a:t> </a:t>
            </a:r>
            <a:r>
              <a:rPr lang="ko-KR" altLang="en-US" sz="2800" b="1" dirty="0" err="1" smtClean="0"/>
              <a:t>히트맵</a:t>
            </a:r>
            <a:r>
              <a:rPr lang="ko-KR" altLang="en-US" sz="2800" b="1" dirty="0" smtClean="0"/>
              <a:t> 구성 </a:t>
            </a:r>
            <a:r>
              <a:rPr lang="en-US" altLang="ko-KR" sz="2800" b="1" dirty="0" smtClean="0"/>
              <a:t>(1-2)</a:t>
            </a:r>
          </a:p>
          <a:p>
            <a:pPr marL="457200" indent="-457200">
              <a:buFontTx/>
              <a:buChar char="-"/>
            </a:pPr>
            <a:endParaRPr lang="en-US" altLang="ko-KR" sz="2800" b="1" dirty="0" smtClean="0"/>
          </a:p>
          <a:p>
            <a:r>
              <a:rPr lang="ko-KR" altLang="en-US" sz="2400" dirty="0" smtClean="0"/>
              <a:t>각각의 파일에 있는 </a:t>
            </a:r>
            <a:r>
              <a:rPr lang="ko-KR" altLang="en-US" sz="2400" dirty="0" err="1" smtClean="0"/>
              <a:t>컬럼마다</a:t>
            </a:r>
            <a:r>
              <a:rPr lang="ko-KR" altLang="en-US" sz="2400" dirty="0" smtClean="0"/>
              <a:t> 상관관계를 </a:t>
            </a:r>
            <a:r>
              <a:rPr lang="ko-KR" altLang="en-US" sz="2400" dirty="0" err="1" smtClean="0"/>
              <a:t>히트맵으로</a:t>
            </a:r>
            <a:r>
              <a:rPr lang="ko-KR" altLang="en-US" sz="2400" dirty="0" smtClean="0"/>
              <a:t> 구현해봤습니다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 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3799993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32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47696" y="180524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9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 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sp>
        <p:nvSpPr>
          <p:cNvPr id="19" name="TextBox 2"/>
          <p:cNvSpPr txBox="1"/>
          <p:nvPr/>
        </p:nvSpPr>
        <p:spPr>
          <a:xfrm>
            <a:off x="1047341" y="2670713"/>
            <a:ext cx="7159647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데이터 학습 및 분석 후 미래 예측 </a:t>
            </a:r>
            <a:r>
              <a:rPr lang="en-US" altLang="ko-KR" sz="2800" b="1" dirty="0" smtClean="0"/>
              <a:t>– (1-3)</a:t>
            </a:r>
          </a:p>
          <a:p>
            <a:pPr marL="457200" indent="-457200">
              <a:buFontTx/>
              <a:buChar char="-"/>
            </a:pPr>
            <a:endParaRPr lang="en-US" altLang="ko-KR" sz="2800" b="1" dirty="0" smtClean="0"/>
          </a:p>
          <a:p>
            <a:r>
              <a:rPr lang="ko-KR" altLang="en-US" sz="2400" dirty="0" smtClean="0"/>
              <a:t>중국의 특정 도시들과 서울의 데이터를 병합해서 예측모델을 만들었습니다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그리고 </a:t>
            </a:r>
            <a:r>
              <a:rPr lang="en-US" altLang="ko-KR" sz="2400" dirty="0" smtClean="0"/>
              <a:t>null</a:t>
            </a:r>
            <a:r>
              <a:rPr lang="ko-KR" altLang="en-US" sz="2400" dirty="0" smtClean="0"/>
              <a:t>값 처리와 </a:t>
            </a:r>
            <a:r>
              <a:rPr lang="ko-KR" altLang="en-US" sz="2400" dirty="0" err="1" smtClean="0"/>
              <a:t>타입에러를</a:t>
            </a:r>
            <a:r>
              <a:rPr lang="ko-KR" altLang="en-US" sz="2400" dirty="0" smtClean="0"/>
              <a:t> 우려하여 가공하였고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데이터 분할 후 모델에 학습시켜 미래의 데이터를 예측해보았습니다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670" y="5348498"/>
            <a:ext cx="8482700" cy="199543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64" y="7448062"/>
            <a:ext cx="8482700" cy="199543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0463" y="2743580"/>
            <a:ext cx="8519315" cy="534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0150" y="171107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9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44" y="5540454"/>
            <a:ext cx="7221557" cy="4184546"/>
          </a:xfrm>
          <a:prstGeom prst="rect">
            <a:avLst/>
          </a:prstGeom>
        </p:spPr>
      </p:pic>
      <p:sp>
        <p:nvSpPr>
          <p:cNvPr id="17" name="TextBox 2"/>
          <p:cNvSpPr txBox="1"/>
          <p:nvPr/>
        </p:nvSpPr>
        <p:spPr>
          <a:xfrm>
            <a:off x="792375" y="2630050"/>
            <a:ext cx="7221557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데이터 학습 및 분석 후 미래 예측 </a:t>
            </a:r>
            <a:r>
              <a:rPr lang="en-US" altLang="ko-KR" sz="2800" b="1" dirty="0" smtClean="0"/>
              <a:t>– (1-4)</a:t>
            </a:r>
          </a:p>
          <a:p>
            <a:r>
              <a:rPr lang="ko-KR" altLang="en-US" sz="2400" dirty="0" smtClean="0"/>
              <a:t>병합 후 분리한 데이터를 가지고 분석하여 매년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매월 마다 일어나는 </a:t>
            </a:r>
            <a:r>
              <a:rPr lang="ko-KR" altLang="en-US" sz="2400" dirty="0" err="1" smtClean="0"/>
              <a:t>대기질</a:t>
            </a:r>
            <a:r>
              <a:rPr lang="ko-KR" altLang="en-US" sz="2400" dirty="0" smtClean="0"/>
              <a:t> 데이터들을 가지고 미래의 </a:t>
            </a:r>
            <a:r>
              <a:rPr lang="ko-KR" altLang="en-US" sz="2400" dirty="0" err="1" smtClean="0"/>
              <a:t>대기질을</a:t>
            </a:r>
            <a:r>
              <a:rPr lang="ko-KR" altLang="en-US" sz="2400" dirty="0" smtClean="0"/>
              <a:t> 예측해보았고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그 데이터를 현재 있는 데이터들과 비교해보았는데 오차율이 높게 나왔고</a:t>
            </a:r>
            <a:r>
              <a:rPr lang="en-US" altLang="ko-KR" sz="2400" dirty="0" smtClean="0"/>
              <a:t>,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R^2 </a:t>
            </a:r>
            <a:r>
              <a:rPr lang="ko-KR" altLang="en-US" sz="2400" dirty="0" smtClean="0"/>
              <a:t>점수가 매우 낮게 나와서 유의미한 데이터가 아니라고 결론 지었습니다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5728" y="1937268"/>
            <a:ext cx="9456661" cy="777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1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178" name="TextBox 7177"/>
          <p:cNvSpPr txBox="1"/>
          <p:nvPr/>
        </p:nvSpPr>
        <p:spPr>
          <a:xfrm>
            <a:off x="1063435" y="568222"/>
            <a:ext cx="4645748" cy="542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1. 프로젝트 소개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7179" name="표 7178"/>
          <p:cNvGraphicFramePr/>
          <p:nvPr>
            <p:extLst>
              <p:ext uri="{D42A27DB-BD31-4B8C-83A1-F6EECF244321}">
                <p14:modId xmlns:p14="http://schemas.microsoft.com/office/powerpoint/2010/main" val="1709541024"/>
              </p:ext>
            </p:extLst>
          </p:nvPr>
        </p:nvGraphicFramePr>
        <p:xfrm>
          <a:off x="1261810" y="2701456"/>
          <a:ext cx="15748242" cy="6617111"/>
        </p:xfrm>
        <a:graphic>
          <a:graphicData uri="http://schemas.openxmlformats.org/drawingml/2006/table">
            <a:tbl>
              <a:tblPr firstRow="1" bandRow="1"/>
              <a:tblGrid>
                <a:gridCol w="1702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1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544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6456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5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담당자</a:t>
                      </a:r>
                      <a:endParaRPr kumimoji="0" lang="ko-KR" altLang="en-US" sz="25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5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역할</a:t>
                      </a:r>
                      <a:endParaRPr kumimoji="0" lang="ko-KR" altLang="en-US" sz="2500" b="1" i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5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담당 업무</a:t>
                      </a:r>
                      <a:endParaRPr kumimoji="0" lang="ko-KR" altLang="en-US" sz="2500" b="1" i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6131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전민경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팀장</a:t>
                      </a:r>
                      <a:b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(프로젝트 총괄)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6120" lvl="1" indent="-329975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발표,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유사서비스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분석 및 서비스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기획안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작성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데이터 분석 기반 예측모델 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머신러닝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기반 예측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서비스 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(365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일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)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6131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김광섭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PM</a:t>
                      </a:r>
                      <a:b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(프로젝트 관리)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SPRING 서버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/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배포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랭킹 등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메인화면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기능 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데이터 분석 기반 예측모델 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국내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안심여행지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추천서비스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CCTV 기능 구현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6131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김유진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디자인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이미지 디자인, </a:t>
                      </a: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메인화면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구현, 로그인/회원가입 구현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6131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김한민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UI 설계</a:t>
                      </a:r>
                      <a:b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및 기능 구현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깃허브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관리,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데이터 분석 기반 예측모델 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관련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기사 제공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기능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구현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76131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허광혁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UI 설계</a:t>
                      </a:r>
                      <a:b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및 기능 구현 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8348" marR="0" lvl="0" indent="-368348" algn="l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Blip>
                          <a:blip r:embed="rId5"/>
                        </a:buBlip>
                        <a:tabLst/>
                        <a:defRPr/>
                      </a:pP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DJANGO 서버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/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배포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실시간 정보 제공 기능 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데이터 분석 기반 예측모델 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머신러닝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기반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예측 서비스 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(1~3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일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),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CCTV 기능 구현</a:t>
                      </a:r>
                      <a:endParaRPr kumimoji="1" lang="ko-KR" altLang="en-US" sz="25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258" name="TextBox 7257"/>
          <p:cNvSpPr txBox="1"/>
          <p:nvPr/>
        </p:nvSpPr>
        <p:spPr>
          <a:xfrm>
            <a:off x="1139626" y="1863412"/>
            <a:ext cx="5559983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팀 구성 및 역할 분담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2338" y="18007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9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sp>
        <p:nvSpPr>
          <p:cNvPr id="14" name="TextBox 2"/>
          <p:cNvSpPr txBox="1"/>
          <p:nvPr/>
        </p:nvSpPr>
        <p:spPr>
          <a:xfrm>
            <a:off x="1063435" y="2957033"/>
            <a:ext cx="540058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데이터 가공 </a:t>
            </a:r>
            <a:r>
              <a:rPr lang="en-US" altLang="ko-KR" sz="2800" b="1" dirty="0" smtClean="0"/>
              <a:t>– (2-1)</a:t>
            </a:r>
          </a:p>
          <a:p>
            <a:pPr marL="457200" indent="-457200">
              <a:buFontTx/>
              <a:buChar char="-"/>
            </a:pPr>
            <a:endParaRPr lang="en-US" altLang="ko-KR" sz="2800" b="1" dirty="0" smtClean="0"/>
          </a:p>
          <a:p>
            <a:r>
              <a:rPr lang="ko-KR" altLang="en-US" sz="2400" dirty="0" smtClean="0"/>
              <a:t>중국 특정 도시로 </a:t>
            </a:r>
            <a:r>
              <a:rPr lang="en-US" altLang="ko-KR" sz="2400" dirty="0" smtClean="0"/>
              <a:t>‘</a:t>
            </a:r>
            <a:r>
              <a:rPr lang="ko-KR" altLang="en-US" sz="2400" dirty="0" err="1" smtClean="0"/>
              <a:t>랴오청</a:t>
            </a:r>
            <a:r>
              <a:rPr lang="en-US" altLang="ko-KR" sz="2400" dirty="0" smtClean="0"/>
              <a:t>’</a:t>
            </a:r>
            <a:r>
              <a:rPr lang="ko-KR" altLang="en-US" sz="2400" dirty="0" smtClean="0"/>
              <a:t>을 선택하여 그 지역과 서울과의 미세먼지 연관성을 파악하고 대략적으로 중국 지역에서 서울까지 미세먼지가 영향을 끼치는 시간이 </a:t>
            </a:r>
            <a:r>
              <a:rPr lang="ko-KR" altLang="en-US" sz="2400" dirty="0" err="1" smtClean="0"/>
              <a:t>얼마정도</a:t>
            </a:r>
            <a:r>
              <a:rPr lang="ko-KR" altLang="en-US" sz="2400" dirty="0" smtClean="0"/>
              <a:t> 걸리는지 분석해보았습니다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위 코드는 데이터 전처리 과정입니다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550" y="563477"/>
            <a:ext cx="7982500" cy="914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60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35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34805" y="1712928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9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sp>
        <p:nvSpPr>
          <p:cNvPr id="13" name="TextBox 2"/>
          <p:cNvSpPr txBox="1"/>
          <p:nvPr/>
        </p:nvSpPr>
        <p:spPr>
          <a:xfrm>
            <a:off x="1063435" y="2615887"/>
            <a:ext cx="753756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데이터 분석</a:t>
            </a:r>
            <a:r>
              <a:rPr lang="en-US" altLang="ko-KR" sz="2800" b="1" dirty="0" smtClean="0"/>
              <a:t>(PM2.5)</a:t>
            </a:r>
            <a:r>
              <a:rPr lang="ko-KR" altLang="en-US" sz="2800" b="1" dirty="0" smtClean="0"/>
              <a:t> </a:t>
            </a:r>
            <a:r>
              <a:rPr lang="en-US" altLang="ko-KR" sz="2800" b="1" dirty="0" smtClean="0"/>
              <a:t>– (2-2)</a:t>
            </a:r>
          </a:p>
          <a:p>
            <a:pPr marL="457200" indent="-457200">
              <a:buFontTx/>
              <a:buChar char="-"/>
            </a:pPr>
            <a:endParaRPr lang="en-US" altLang="ko-KR" sz="2800" b="1" dirty="0" smtClean="0"/>
          </a:p>
          <a:p>
            <a:r>
              <a:rPr lang="ko-KR" altLang="en-US" sz="2400" dirty="0" smtClean="0"/>
              <a:t>두 데이터간의 상관 분석을 통하여 중국 지역과 서울 </a:t>
            </a:r>
            <a:r>
              <a:rPr lang="ko-KR" altLang="en-US" sz="2400" dirty="0" err="1" smtClean="0"/>
              <a:t>대기질의</a:t>
            </a:r>
            <a:r>
              <a:rPr lang="ko-KR" altLang="en-US" sz="2400" dirty="0" smtClean="0"/>
              <a:t> 접점을 찾아 평균을 내보았습니다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대략적으로 중국 도시의 </a:t>
            </a:r>
            <a:r>
              <a:rPr lang="en-US" altLang="ko-KR" sz="2400" dirty="0" smtClean="0"/>
              <a:t>PM2.5 </a:t>
            </a:r>
            <a:r>
              <a:rPr lang="ko-KR" altLang="en-US" sz="2400" dirty="0" smtClean="0"/>
              <a:t>지수가 서울에 영향을 끼치는 기간은 대략 </a:t>
            </a:r>
            <a:r>
              <a:rPr lang="en-US" altLang="ko-KR" sz="2400" dirty="0" smtClean="0"/>
              <a:t>1</a:t>
            </a:r>
            <a:r>
              <a:rPr lang="ko-KR" altLang="en-US" sz="2400" dirty="0" smtClean="0"/>
              <a:t>일 정도로 나왔습니다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4087" y="7403328"/>
            <a:ext cx="10446307" cy="22479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1245" y="5205615"/>
            <a:ext cx="10519504" cy="225742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6901" y="2165022"/>
            <a:ext cx="8012285" cy="29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046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28400" y="1793834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9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sp>
        <p:nvSpPr>
          <p:cNvPr id="17" name="TextBox 2"/>
          <p:cNvSpPr txBox="1"/>
          <p:nvPr/>
        </p:nvSpPr>
        <p:spPr>
          <a:xfrm>
            <a:off x="1042008" y="2793358"/>
            <a:ext cx="624711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데이터 분석</a:t>
            </a:r>
            <a:r>
              <a:rPr lang="en-US" altLang="ko-KR" sz="2800" b="1" dirty="0" smtClean="0"/>
              <a:t>(PM10)</a:t>
            </a:r>
            <a:r>
              <a:rPr lang="ko-KR" altLang="en-US" sz="2800" b="1" dirty="0" smtClean="0"/>
              <a:t> </a:t>
            </a:r>
            <a:r>
              <a:rPr lang="en-US" altLang="ko-KR" sz="2800" b="1" dirty="0" smtClean="0"/>
              <a:t>– (2-3)</a:t>
            </a:r>
          </a:p>
          <a:p>
            <a:pPr marL="457200" indent="-457200">
              <a:buFontTx/>
              <a:buChar char="-"/>
            </a:pPr>
            <a:endParaRPr lang="en-US" altLang="ko-KR" sz="2800" b="1" dirty="0" smtClean="0"/>
          </a:p>
          <a:p>
            <a:r>
              <a:rPr lang="ko-KR" altLang="en-US" sz="2400" dirty="0" smtClean="0"/>
              <a:t>같은 방식으로 </a:t>
            </a:r>
            <a:r>
              <a:rPr lang="en-US" altLang="ko-KR" sz="2400" dirty="0" smtClean="0"/>
              <a:t>PM10</a:t>
            </a:r>
            <a:r>
              <a:rPr lang="ko-KR" altLang="en-US" sz="2400" dirty="0" smtClean="0"/>
              <a:t>도 측정해보았습니다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결과는 약 </a:t>
            </a:r>
            <a:r>
              <a:rPr lang="en-US" altLang="ko-KR" sz="2400" dirty="0" smtClean="0"/>
              <a:t>2.8</a:t>
            </a:r>
            <a:r>
              <a:rPr lang="ko-KR" altLang="en-US" sz="2400" dirty="0" smtClean="0"/>
              <a:t>일이 나왔습니다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254" y="5289938"/>
            <a:ext cx="7428764" cy="175494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917" y="7535728"/>
            <a:ext cx="7326101" cy="172593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8018" y="2388663"/>
            <a:ext cx="9440408" cy="714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7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37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28400" y="1793834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9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9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sp>
        <p:nvSpPr>
          <p:cNvPr id="17" name="TextBox 2"/>
          <p:cNvSpPr txBox="1"/>
          <p:nvPr/>
        </p:nvSpPr>
        <p:spPr>
          <a:xfrm>
            <a:off x="1034637" y="3969514"/>
            <a:ext cx="509147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데이터 분석</a:t>
            </a:r>
            <a:r>
              <a:rPr lang="en-US" altLang="ko-KR" sz="2800" b="1" dirty="0"/>
              <a:t> </a:t>
            </a:r>
            <a:r>
              <a:rPr lang="ko-KR" altLang="en-US" sz="2800" b="1" dirty="0" smtClean="0"/>
              <a:t>결과 </a:t>
            </a:r>
            <a:r>
              <a:rPr lang="en-US" altLang="ko-KR" sz="2800" b="1" dirty="0" smtClean="0"/>
              <a:t>– (2-4)</a:t>
            </a:r>
          </a:p>
          <a:p>
            <a:pPr marL="457200" indent="-457200">
              <a:buFontTx/>
              <a:buChar char="-"/>
            </a:pPr>
            <a:endParaRPr lang="en-US" altLang="ko-KR" sz="2800" b="1" dirty="0" smtClean="0"/>
          </a:p>
          <a:p>
            <a:r>
              <a:rPr lang="ko-KR" altLang="en-US" sz="2400" dirty="0" smtClean="0"/>
              <a:t>결과적으로 </a:t>
            </a:r>
            <a:r>
              <a:rPr lang="en-US" altLang="ko-KR" sz="2400" dirty="0" smtClean="0"/>
              <a:t>PM2.5</a:t>
            </a:r>
            <a:r>
              <a:rPr lang="ko-KR" altLang="en-US" sz="2400" dirty="0" smtClean="0"/>
              <a:t>가 도착하는 시간과 </a:t>
            </a:r>
            <a:r>
              <a:rPr lang="en-US" altLang="ko-KR" sz="2400" dirty="0" smtClean="0"/>
              <a:t>PM10</a:t>
            </a:r>
            <a:r>
              <a:rPr lang="ko-KR" altLang="en-US" sz="2400" dirty="0" smtClean="0"/>
              <a:t>이 서울에 도착하는 시간을 출력해보았습니다</a:t>
            </a:r>
            <a:r>
              <a:rPr lang="en-US" altLang="ko-KR" sz="2400" dirty="0" smtClean="0"/>
              <a:t>.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하지만 데이터 컬럼의 수가 너무 부족하여 더 많은 데이터를 변수에 두고 데이터를 분석해보도록 하겠습니다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0165" y="5554564"/>
            <a:ext cx="10865694" cy="404207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5444" y="2924579"/>
            <a:ext cx="9080415" cy="247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03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38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김한민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6" name="Picture 4" descr="속도 올린 태풍 힌남노… 부산 '경보' 대구 '주의보' [힌남노 강타]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721" y="3207019"/>
            <a:ext cx="5291386" cy="579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오른쪽 화살표 16"/>
          <p:cNvSpPr/>
          <p:nvPr/>
        </p:nvSpPr>
        <p:spPr>
          <a:xfrm>
            <a:off x="7932055" y="4139623"/>
            <a:ext cx="1752922" cy="35375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6" descr="화력발전소, 궁금해? : 네이버 블로그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4646" y="3207020"/>
            <a:ext cx="6859260" cy="580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8046376" y="5581559"/>
            <a:ext cx="1524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/>
              <a:t>변경</a:t>
            </a:r>
            <a:r>
              <a:rPr lang="en-US" altLang="ko-KR" sz="3600" b="1" dirty="0" smtClean="0"/>
              <a:t>!!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0586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39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김한민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489" y="6313054"/>
            <a:ext cx="16703872" cy="150599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/>
          <a:srcRect b="81375"/>
          <a:stretch/>
        </p:blipFill>
        <p:spPr>
          <a:xfrm>
            <a:off x="623439" y="7788622"/>
            <a:ext cx="16738726" cy="182052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425" y="2014758"/>
            <a:ext cx="8301125" cy="419531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4" name="TextBox 2"/>
          <p:cNvSpPr txBox="1"/>
          <p:nvPr/>
        </p:nvSpPr>
        <p:spPr>
          <a:xfrm>
            <a:off x="1142318" y="2859920"/>
            <a:ext cx="7250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 smtClean="0"/>
              <a:t>- </a:t>
            </a:r>
            <a:r>
              <a:rPr lang="ko-KR" altLang="en-US" sz="2800" b="1" dirty="0" smtClean="0"/>
              <a:t>정보를 </a:t>
            </a:r>
            <a:r>
              <a:rPr lang="ko-KR" altLang="en-US" sz="2800" b="1" dirty="0"/>
              <a:t>가져온 </a:t>
            </a:r>
            <a:r>
              <a:rPr lang="en-US" altLang="ko-KR" sz="2800" b="1" dirty="0"/>
              <a:t>CSV </a:t>
            </a:r>
            <a:r>
              <a:rPr lang="ko-KR" altLang="en-US" sz="2800" b="1" dirty="0"/>
              <a:t>파일을 읽는 </a:t>
            </a:r>
            <a:r>
              <a:rPr lang="ko-KR" altLang="en-US" sz="2800" b="1" dirty="0" smtClean="0"/>
              <a:t>코드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18555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40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김한민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1142318" y="2859920"/>
            <a:ext cx="9443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 smtClean="0"/>
              <a:t>- </a:t>
            </a:r>
            <a:r>
              <a:rPr lang="en-US" altLang="ko-KR" sz="2800" b="1" dirty="0"/>
              <a:t>CSV</a:t>
            </a:r>
            <a:r>
              <a:rPr lang="ko-KR" altLang="en-US" sz="2800" b="1" dirty="0"/>
              <a:t>에서 각 지역의 미세먼지 농도를 구분하는 코드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9088" y="3587964"/>
            <a:ext cx="8226597" cy="255882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9088" y="6301262"/>
            <a:ext cx="8226596" cy="29005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1171633" y="3587964"/>
            <a:ext cx="793652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인천광역시의 농도만 가져오는 코드입니다</a:t>
            </a:r>
            <a:r>
              <a:rPr lang="en-US" altLang="ko-KR" sz="2800" dirty="0"/>
              <a:t>.</a:t>
            </a:r>
          </a:p>
          <a:p>
            <a:r>
              <a:rPr lang="ko-KR" altLang="en-US" sz="2800" dirty="0"/>
              <a:t>가져올 때 필요 없는 부분은 </a:t>
            </a:r>
            <a:r>
              <a:rPr lang="en-US" altLang="ko-KR" sz="2800" dirty="0" err="1"/>
              <a:t>iloc</a:t>
            </a:r>
            <a:r>
              <a:rPr lang="ko-KR" altLang="en-US" sz="2800" dirty="0"/>
              <a:t>로 잘라버리고</a:t>
            </a:r>
            <a:endParaRPr lang="en-US" altLang="ko-KR" sz="2800" dirty="0"/>
          </a:p>
          <a:p>
            <a:r>
              <a:rPr lang="ko-KR" altLang="en-US" sz="2800" dirty="0"/>
              <a:t>다른 정보와 </a:t>
            </a:r>
            <a:r>
              <a:rPr lang="en-US" altLang="ko-KR" sz="2800" dirty="0" err="1"/>
              <a:t>concat</a:t>
            </a:r>
            <a:r>
              <a:rPr lang="ko-KR" altLang="en-US" sz="2800" dirty="0"/>
              <a:t>으로 합칠 것이기 때문에 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같은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형식으로 </a:t>
            </a:r>
            <a:r>
              <a:rPr lang="ko-KR" altLang="en-US" sz="2800" dirty="0"/>
              <a:t>만들어주기 위해서 </a:t>
            </a:r>
            <a:r>
              <a:rPr lang="en-US" altLang="ko-KR" sz="2800" dirty="0"/>
              <a:t>transpose() 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함수를 이용해서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바꾸고 </a:t>
            </a:r>
            <a:r>
              <a:rPr lang="ko-KR" altLang="en-US" sz="2800" dirty="0"/>
              <a:t>정확하지 않은 </a:t>
            </a:r>
            <a:r>
              <a:rPr lang="en-US" altLang="ko-KR" sz="2800" dirty="0"/>
              <a:t>index</a:t>
            </a:r>
            <a:r>
              <a:rPr lang="ko-KR" altLang="en-US" sz="2800" dirty="0"/>
              <a:t>를 다시 바꿨습니다</a:t>
            </a:r>
            <a:r>
              <a:rPr lang="en-US" altLang="ko-KR" sz="2800" dirty="0" smtClean="0"/>
              <a:t>.</a:t>
            </a:r>
          </a:p>
          <a:p>
            <a:endParaRPr lang="en-US" altLang="ko-KR" sz="2800" dirty="0"/>
          </a:p>
          <a:p>
            <a:r>
              <a:rPr lang="ko-KR" altLang="en-US" sz="2800" dirty="0"/>
              <a:t>그리고 비교를 하기 위해서 </a:t>
            </a:r>
            <a:r>
              <a:rPr lang="en-US" altLang="ko-KR" sz="2800" dirty="0"/>
              <a:t>object</a:t>
            </a:r>
            <a:r>
              <a:rPr lang="ko-KR" altLang="en-US" sz="2800" dirty="0"/>
              <a:t>타입이었던</a:t>
            </a:r>
            <a:endParaRPr lang="en-US" altLang="ko-KR" sz="2800" dirty="0"/>
          </a:p>
          <a:p>
            <a:r>
              <a:rPr lang="ko-KR" altLang="en-US" sz="2800" dirty="0"/>
              <a:t>미세먼지 농도를 정수 타입인 </a:t>
            </a:r>
            <a:r>
              <a:rPr lang="en-US" altLang="ko-KR" sz="2800" dirty="0" err="1"/>
              <a:t>int</a:t>
            </a:r>
            <a:r>
              <a:rPr lang="ko-KR" altLang="en-US" sz="2800" dirty="0"/>
              <a:t>타입으로 바꿨습니다</a:t>
            </a:r>
            <a:r>
              <a:rPr lang="en-US" altLang="ko-KR" sz="2800" dirty="0"/>
              <a:t>.</a:t>
            </a:r>
          </a:p>
          <a:p>
            <a:endParaRPr lang="en-US" altLang="ko-KR" sz="2800" dirty="0" smtClean="0"/>
          </a:p>
          <a:p>
            <a:r>
              <a:rPr lang="ko-KR" altLang="en-US" sz="2800" dirty="0" smtClean="0"/>
              <a:t>서울</a:t>
            </a:r>
            <a:r>
              <a:rPr lang="en-US" altLang="ko-KR" sz="2800" dirty="0"/>
              <a:t>, </a:t>
            </a:r>
            <a:r>
              <a:rPr lang="ko-KR" altLang="en-US" sz="2800" dirty="0"/>
              <a:t>사천</a:t>
            </a:r>
            <a:r>
              <a:rPr lang="en-US" altLang="ko-KR" sz="2800" dirty="0"/>
              <a:t> </a:t>
            </a:r>
            <a:r>
              <a:rPr lang="ko-KR" altLang="en-US" sz="2800" dirty="0"/>
              <a:t>그리고 강릉도 같은 방식으로 적용했습니다</a:t>
            </a:r>
            <a:r>
              <a:rPr lang="en-US" altLang="ko-KR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174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김한민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1060449" y="2993614"/>
            <a:ext cx="1241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 smtClean="0"/>
              <a:t>- </a:t>
            </a:r>
            <a:r>
              <a:rPr lang="ko-KR" altLang="en-US" sz="2800" b="1" dirty="0"/>
              <a:t>영동화력발전소의 미세먼지와 </a:t>
            </a:r>
            <a:r>
              <a:rPr lang="ko-KR" altLang="en-US" sz="2800" b="1" dirty="0" smtClean="0"/>
              <a:t>강릉의 미세먼지</a:t>
            </a:r>
            <a:r>
              <a:rPr lang="en-US" altLang="ko-KR" sz="2800" b="1" dirty="0"/>
              <a:t>(PM10)</a:t>
            </a:r>
            <a:r>
              <a:rPr lang="ko-KR" altLang="en-US" sz="2800" b="1" dirty="0"/>
              <a:t>의 상관관계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483" y="7627272"/>
            <a:ext cx="8749178" cy="170029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045" y="3968962"/>
            <a:ext cx="7521392" cy="502054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0449" y="4965470"/>
            <a:ext cx="8691247" cy="160587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8811" y="3968962"/>
            <a:ext cx="4792753" cy="68073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8819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42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김한민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1060449" y="2993614"/>
            <a:ext cx="1241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 smtClean="0"/>
              <a:t>- </a:t>
            </a:r>
            <a:r>
              <a:rPr lang="ko-KR" altLang="en-US" sz="2800" b="1" dirty="0" smtClean="0"/>
              <a:t>분당화력발전소의 </a:t>
            </a:r>
            <a:r>
              <a:rPr lang="ko-KR" altLang="en-US" sz="2800" b="1" dirty="0"/>
              <a:t>미세먼지와 </a:t>
            </a:r>
            <a:r>
              <a:rPr lang="ko-KR" altLang="en-US" sz="2800" b="1" dirty="0" smtClean="0"/>
              <a:t>강릉의 미세먼지</a:t>
            </a:r>
            <a:r>
              <a:rPr lang="en-US" altLang="ko-KR" sz="2800" b="1" dirty="0"/>
              <a:t>(PM10)</a:t>
            </a:r>
            <a:r>
              <a:rPr lang="ko-KR" altLang="en-US" sz="2800" b="1" dirty="0"/>
              <a:t>의 상관관계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8030" y="4600855"/>
            <a:ext cx="8681910" cy="236359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8030" y="7306136"/>
            <a:ext cx="8681910" cy="194146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9185" y="3748885"/>
            <a:ext cx="4782380" cy="6206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067" y="3748885"/>
            <a:ext cx="7495584" cy="535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5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김한민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1060449" y="2993614"/>
            <a:ext cx="1241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 smtClean="0"/>
              <a:t>- </a:t>
            </a:r>
            <a:r>
              <a:rPr lang="ko-KR" altLang="en-US" sz="2800" b="1" dirty="0" smtClean="0"/>
              <a:t>영흥화력발전소의 </a:t>
            </a:r>
            <a:r>
              <a:rPr lang="ko-KR" altLang="en-US" sz="2800" b="1" dirty="0"/>
              <a:t>미세먼지와 </a:t>
            </a:r>
            <a:r>
              <a:rPr lang="ko-KR" altLang="en-US" sz="2800" b="1" dirty="0" smtClean="0"/>
              <a:t>강릉의 미세먼지</a:t>
            </a:r>
            <a:r>
              <a:rPr lang="en-US" altLang="ko-KR" sz="2800" b="1" dirty="0"/>
              <a:t>(PM10)</a:t>
            </a:r>
            <a:r>
              <a:rPr lang="ko-KR" altLang="en-US" sz="2800" b="1" dirty="0"/>
              <a:t>의 상관관계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57" y="7153838"/>
            <a:ext cx="8610571" cy="202732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0449" y="4955605"/>
            <a:ext cx="8647379" cy="191773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0449" y="3797332"/>
            <a:ext cx="4551497" cy="66154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091" y="3699008"/>
            <a:ext cx="7481424" cy="548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6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863412"/>
            <a:ext cx="3596602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추진배경(1/2)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292008" y="2853782"/>
            <a:ext cx="6155166" cy="59409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4" name="TextBox 13"/>
          <p:cNvSpPr txBox="1"/>
          <p:nvPr/>
        </p:nvSpPr>
        <p:spPr>
          <a:xfrm>
            <a:off x="7994799" y="6426606"/>
            <a:ext cx="9213742" cy="30172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미세먼지란 지름이 10㎍(마이크로미터) 미만의 크기 입자로, 2.5㎍ 미만의 초미세먼지의 경우 코점막을 통해 걸러지지 않아 </a:t>
            </a:r>
            <a:r>
              <a:rPr kumimoji="0" lang="ko-KR" altLang="en-US" sz="2500" b="1" i="0" baseline="0">
                <a:solidFill>
                  <a:srgbClr val="4F81BD">
                    <a:alpha val="100000"/>
                  </a:srgbClr>
                </a:solidFill>
                <a:latin typeface="D2Coding"/>
              </a:rPr>
              <a:t>발암물질로 규정(WHO)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되었으며, </a:t>
            </a:r>
            <a:r>
              <a:rPr kumimoji="0" lang="ko-KR" altLang="en-US" sz="2500" b="1" i="0" baseline="0">
                <a:solidFill>
                  <a:srgbClr val="4F81BD">
                    <a:alpha val="100000"/>
                  </a:srgbClr>
                </a:solidFill>
                <a:latin typeface="D2Coding"/>
              </a:rPr>
              <a:t>암 외에도 심혈관 질환, 폐질환 등 여러 질병을 유발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한다는 많은 연구 결과가 발표</a:t>
            </a:r>
          </a:p>
          <a:p>
            <a:pPr marL="0" lvl="0" indent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endParaRPr kumimoji="0" lang="ko-KR" altLang="en-US" sz="2500" b="0" i="0" baseline="0">
              <a:solidFill>
                <a:srgbClr val="000000">
                  <a:alpha val="100000"/>
                </a:srgbClr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0" lang="ko-KR" altLang="en-US" sz="2500" b="1" i="0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어린이, 노인, 호흡기 질환자 등 </a:t>
            </a:r>
            <a:r>
              <a:rPr kumimoji="0" lang="ko-KR" altLang="en-US" sz="2500" b="1" i="0" baseline="0">
                <a:solidFill>
                  <a:srgbClr val="4F81BD">
                    <a:alpha val="100000"/>
                  </a:srgbClr>
                </a:solidFill>
                <a:latin typeface="D2Coding"/>
              </a:rPr>
              <a:t>민감군은</a:t>
            </a:r>
            <a:r>
              <a:rPr kumimoji="0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 일반인보다 더욱 각별한 주의가 필요!</a:t>
            </a:r>
            <a:endParaRPr kumimoji="0" lang="ko-KR" altLang="en-US" sz="25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8947102"/>
            <a:ext cx="6626600" cy="3077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1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*사진: 미세먼지 </a:t>
            </a:r>
            <a:r>
              <a:rPr kumimoji="0" lang="ko-KR" altLang="en-US" sz="1400" b="1" i="0" baseline="0" dirty="0">
                <a:solidFill>
                  <a:srgbClr val="404040">
                    <a:alpha val="100000"/>
                  </a:srgbClr>
                </a:solidFill>
                <a:latin typeface="Arial"/>
              </a:rPr>
              <a:t>‘</a:t>
            </a:r>
            <a:r>
              <a:rPr kumimoji="0" lang="ko-KR" altLang="en-US" sz="1400" b="1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나쁨</a:t>
            </a:r>
            <a:r>
              <a:rPr kumimoji="0" lang="ko-KR" altLang="en-US" sz="1400" b="1" i="0" baseline="0" dirty="0">
                <a:solidFill>
                  <a:srgbClr val="404040">
                    <a:alpha val="100000"/>
                  </a:srgbClr>
                </a:solidFill>
                <a:latin typeface="Arial"/>
              </a:rPr>
              <a:t>’</a:t>
            </a:r>
            <a:r>
              <a:rPr kumimoji="0" lang="ko-KR" altLang="en-US" sz="1400" b="1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 수준을 보인 서울 종로 일대(2023)</a:t>
            </a:r>
            <a:endParaRPr kumimoji="0" lang="ko-KR" altLang="en-US" sz="1400" b="1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7994799" y="2853782"/>
            <a:ext cx="8832788" cy="3337943"/>
          </a:xfrm>
          <a:prstGeom prst="rect">
            <a:avLst/>
          </a:prstGeom>
          <a:noFill/>
          <a:ln w="38346" cap="flat" cmpd="sng" algn="ctr">
            <a:solidFill>
              <a:srgbClr val="DFE6F7"/>
            </a:solidFill>
            <a:prstDash val="solid"/>
            <a:round/>
            <a:headEnd w="med" len="med"/>
            <a:tailEnd w="med" len="med"/>
          </a:ln>
        </p:spPr>
      </p:pic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</p:spTree>
    <p:extLst>
      <p:ext uri="{BB962C8B-B14F-4D97-AF65-F5344CB8AC3E}">
        <p14:creationId xmlns:p14="http://schemas.microsoft.com/office/powerpoint/2010/main" val="329928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김한민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1060449" y="2993614"/>
            <a:ext cx="1241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 smtClean="0"/>
              <a:t>- </a:t>
            </a:r>
            <a:r>
              <a:rPr lang="ko-KR" altLang="en-US" sz="2800" b="1" dirty="0" smtClean="0"/>
              <a:t>삼천포화력발전소의 </a:t>
            </a:r>
            <a:r>
              <a:rPr lang="ko-KR" altLang="en-US" sz="2800" b="1" dirty="0"/>
              <a:t>미세먼지와 </a:t>
            </a:r>
            <a:r>
              <a:rPr lang="ko-KR" altLang="en-US" sz="2800" b="1" dirty="0" smtClean="0"/>
              <a:t>강릉의 미세먼지</a:t>
            </a:r>
            <a:r>
              <a:rPr lang="en-US" altLang="ko-KR" sz="2800" b="1" dirty="0"/>
              <a:t>(PM10)</a:t>
            </a:r>
            <a:r>
              <a:rPr lang="ko-KR" altLang="en-US" sz="2800" b="1" dirty="0"/>
              <a:t>의 상관관계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626" y="7220922"/>
            <a:ext cx="8608923" cy="201309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/>
          <a:srcRect t="13205"/>
          <a:stretch/>
        </p:blipFill>
        <p:spPr>
          <a:xfrm>
            <a:off x="1139626" y="5021062"/>
            <a:ext cx="8608923" cy="183423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626" y="3990122"/>
            <a:ext cx="5104855" cy="69582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585" y="4067987"/>
            <a:ext cx="7555158" cy="518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8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45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김한민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1060449" y="2993614"/>
            <a:ext cx="1241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 smtClean="0"/>
              <a:t>- </a:t>
            </a:r>
            <a:r>
              <a:rPr lang="ko-KR" altLang="en-US" sz="2800" b="1" dirty="0" smtClean="0"/>
              <a:t>결론</a:t>
            </a:r>
            <a:endParaRPr lang="ko-KR" altLang="en-US" sz="2800" b="1" dirty="0"/>
          </a:p>
        </p:txBody>
      </p:sp>
      <p:sp>
        <p:nvSpPr>
          <p:cNvPr id="19" name="내용 개체 틀 2"/>
          <p:cNvSpPr>
            <a:spLocks noGrp="1"/>
          </p:cNvSpPr>
          <p:nvPr>
            <p:ph idx="1"/>
          </p:nvPr>
        </p:nvSpPr>
        <p:spPr>
          <a:xfrm>
            <a:off x="1163258" y="4137170"/>
            <a:ext cx="7621400" cy="6064335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서울과 강릉의 상관계수는 높게 나타났습니다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그러나 그래프를 보면 화력발전소가 미세먼지에 미치는 영향은 생각보다 크지 않음을 알 수 있습니다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어떤 지역은 화력발전소에서</a:t>
            </a:r>
            <a:r>
              <a:rPr lang="en-US" altLang="ko-KR" dirty="0"/>
              <a:t> </a:t>
            </a:r>
            <a:r>
              <a:rPr lang="ko-KR" altLang="en-US" dirty="0" smtClean="0"/>
              <a:t>미세먼지를 많이 배출해도</a:t>
            </a:r>
            <a:r>
              <a:rPr lang="en-US" altLang="ko-KR" dirty="0"/>
              <a:t> </a:t>
            </a:r>
            <a:r>
              <a:rPr lang="ko-KR" altLang="en-US" dirty="0" smtClean="0"/>
              <a:t>대기 중 미세먼지 농도가 높지 않은 경우가 있어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현상이 공장의 측정 기기 오류 때문인지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아니면 다른 이유가 있는지는 추가 조사가 필요합니다</a:t>
            </a:r>
            <a:r>
              <a:rPr lang="en-US" altLang="ko-KR" dirty="0" smtClean="0"/>
              <a:t>.</a:t>
            </a:r>
          </a:p>
        </p:txBody>
      </p:sp>
      <p:pic>
        <p:nvPicPr>
          <p:cNvPr id="21" name="Picture 4" descr="물음표 이미지 모아봤어요 : 네이버 블로그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873" y="2817584"/>
            <a:ext cx="7850181" cy="663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10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911053" y="2679119"/>
            <a:ext cx="124157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 smtClean="0"/>
              <a:t>- </a:t>
            </a:r>
            <a:r>
              <a:rPr lang="ko-KR" altLang="en-US" sz="2800" b="1" dirty="0" smtClean="0"/>
              <a:t>실시간 뷰</a:t>
            </a:r>
            <a:r>
              <a:rPr lang="en-US" altLang="ko-KR" sz="2800" b="1" dirty="0" smtClean="0"/>
              <a:t/>
            </a:r>
            <a:br>
              <a:rPr lang="en-US" altLang="ko-KR" sz="2800" b="1" dirty="0" smtClean="0"/>
            </a:br>
            <a:r>
              <a:rPr lang="en-US" altLang="ko-KR" sz="2800" b="1" dirty="0" smtClean="0"/>
              <a:t>  (</a:t>
            </a:r>
            <a:r>
              <a:rPr lang="ko-KR" altLang="en-US" sz="2800" b="1" dirty="0" smtClean="0"/>
              <a:t>화면</a:t>
            </a:r>
            <a:r>
              <a:rPr lang="en-US" altLang="ko-KR" sz="2800" b="1" dirty="0" smtClean="0"/>
              <a:t>)</a:t>
            </a:r>
            <a:endParaRPr lang="ko-KR" altLang="en-US" sz="2800" b="1" dirty="0"/>
          </a:p>
        </p:txBody>
      </p:sp>
      <p:pic>
        <p:nvPicPr>
          <p:cNvPr id="21" name="Picture 2" descr="실시간뷰_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308" y="2517163"/>
            <a:ext cx="9940791" cy="685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4487858" y="7286363"/>
            <a:ext cx="3962400" cy="1263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</a:t>
            </a:r>
            <a:r>
              <a:rPr lang="en-US" altLang="ko-KR" dirty="0" smtClean="0"/>
              <a:t>API :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- </a:t>
            </a:r>
            <a:r>
              <a:rPr lang="ko-KR" altLang="en-US" dirty="0" smtClean="0"/>
              <a:t>구글 지도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- </a:t>
            </a:r>
            <a:r>
              <a:rPr lang="ko-KR" altLang="en-US" dirty="0" smtClean="0"/>
              <a:t>실시간 </a:t>
            </a:r>
            <a:r>
              <a:rPr lang="ko-KR" altLang="en-US" dirty="0" err="1" smtClean="0"/>
              <a:t>대기질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CCTV : </a:t>
            </a:r>
            <a:r>
              <a:rPr lang="ko-KR" altLang="en-US" dirty="0" smtClean="0"/>
              <a:t>도시교통 정보센터</a:t>
            </a:r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7842012" y="3983401"/>
            <a:ext cx="1066800" cy="52144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>
            <a:stCxn id="18" idx="0"/>
          </p:cNvCxnSpPr>
          <p:nvPr/>
        </p:nvCxnSpPr>
        <p:spPr>
          <a:xfrm flipV="1">
            <a:off x="8375412" y="1611460"/>
            <a:ext cx="2115827" cy="237194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stCxn id="18" idx="4"/>
          </p:cNvCxnSpPr>
          <p:nvPr/>
        </p:nvCxnSpPr>
        <p:spPr>
          <a:xfrm>
            <a:off x="8375412" y="4504845"/>
            <a:ext cx="2115827" cy="204360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1239" y="1602277"/>
            <a:ext cx="5201047" cy="48779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830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47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911053" y="2679119"/>
            <a:ext cx="1241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 smtClean="0"/>
              <a:t>- </a:t>
            </a:r>
            <a:r>
              <a:rPr lang="ko-KR" altLang="en-US" sz="2800" b="1" dirty="0" smtClean="0"/>
              <a:t>실시간 뷰</a:t>
            </a:r>
            <a:r>
              <a:rPr lang="en-US" altLang="ko-KR" sz="2800" b="1" dirty="0" smtClean="0"/>
              <a:t>(</a:t>
            </a:r>
            <a:r>
              <a:rPr lang="ko-KR" altLang="en-US" sz="2800" b="1" dirty="0" smtClean="0"/>
              <a:t>코드</a:t>
            </a:r>
            <a:r>
              <a:rPr lang="en-US" altLang="ko-KR" sz="2800" b="1" dirty="0" smtClean="0"/>
              <a:t>)</a:t>
            </a:r>
            <a:endParaRPr lang="ko-KR" altLang="en-US" sz="2800" b="1" dirty="0"/>
          </a:p>
        </p:txBody>
      </p:sp>
      <p:sp>
        <p:nvSpPr>
          <p:cNvPr id="21" name="직사각형 20"/>
          <p:cNvSpPr/>
          <p:nvPr/>
        </p:nvSpPr>
        <p:spPr>
          <a:xfrm>
            <a:off x="2326345" y="4251544"/>
            <a:ext cx="2209800" cy="752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정보 창 띄우기</a:t>
            </a:r>
            <a:endParaRPr lang="ko-KR" altLang="en-US" dirty="0"/>
          </a:p>
        </p:txBody>
      </p:sp>
      <p:sp>
        <p:nvSpPr>
          <p:cNvPr id="27" name="타원 26"/>
          <p:cNvSpPr/>
          <p:nvPr/>
        </p:nvSpPr>
        <p:spPr>
          <a:xfrm>
            <a:off x="1954296" y="3793153"/>
            <a:ext cx="838200" cy="7735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3821196" y="5226813"/>
            <a:ext cx="2209800" cy="752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버튼 클릭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7355884" y="5226813"/>
            <a:ext cx="2209800" cy="752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버튼의 </a:t>
            </a:r>
            <a:r>
              <a:rPr lang="en-US" altLang="ko-KR" dirty="0" smtClean="0"/>
              <a:t>Name </a:t>
            </a:r>
            <a:r>
              <a:rPr lang="ko-KR" altLang="en-US" dirty="0" smtClean="0"/>
              <a:t>값과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입력값</a:t>
            </a:r>
            <a:r>
              <a:rPr lang="ko-KR" altLang="en-US" dirty="0"/>
              <a:t> </a:t>
            </a:r>
            <a:r>
              <a:rPr lang="ko-KR" altLang="en-US" dirty="0" err="1" smtClean="0"/>
              <a:t>읽어오기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0890572" y="5211720"/>
            <a:ext cx="2209800" cy="752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Ajax</a:t>
            </a:r>
            <a:r>
              <a:rPr lang="ko-KR" altLang="en-US" dirty="0"/>
              <a:t> </a:t>
            </a:r>
            <a:r>
              <a:rPr lang="ko-KR" altLang="en-US" dirty="0" smtClean="0"/>
              <a:t>통신을 통한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정보 받아오기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14425260" y="5211720"/>
            <a:ext cx="2209800" cy="752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API </a:t>
            </a:r>
            <a:r>
              <a:rPr lang="ko-KR" altLang="en-US" dirty="0" smtClean="0"/>
              <a:t>정보를 통해서 </a:t>
            </a:r>
            <a:r>
              <a:rPr lang="ko-KR" altLang="en-US" dirty="0" err="1" smtClean="0"/>
              <a:t>정보창</a:t>
            </a:r>
            <a:r>
              <a:rPr lang="ko-KR" altLang="en-US" dirty="0" smtClean="0"/>
              <a:t> 함수 호출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2326345" y="7151457"/>
            <a:ext cx="2209800" cy="752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정보 결과</a:t>
            </a:r>
            <a:endParaRPr lang="ko-KR" altLang="en-US" dirty="0"/>
          </a:p>
        </p:txBody>
      </p:sp>
      <p:sp>
        <p:nvSpPr>
          <p:cNvPr id="33" name="타원 32"/>
          <p:cNvSpPr/>
          <p:nvPr/>
        </p:nvSpPr>
        <p:spPr>
          <a:xfrm>
            <a:off x="1954296" y="6693066"/>
            <a:ext cx="838200" cy="7735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3821196" y="8126726"/>
            <a:ext cx="2209800" cy="752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정보창</a:t>
            </a:r>
            <a:r>
              <a:rPr lang="ko-KR" altLang="en-US" dirty="0" smtClean="0"/>
              <a:t> 호출 함수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7355884" y="8126726"/>
            <a:ext cx="2209800" cy="752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매개변수를 통한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API </a:t>
            </a:r>
            <a:r>
              <a:rPr lang="ko-KR" altLang="en-US" dirty="0" smtClean="0"/>
              <a:t>정보 받아오기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10890572" y="8111633"/>
            <a:ext cx="2209800" cy="752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Iframe</a:t>
            </a:r>
            <a:r>
              <a:rPr lang="ko-KR" altLang="en-US" dirty="0" smtClean="0"/>
              <a:t>을 통한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화면 띄우기</a:t>
            </a:r>
            <a:endParaRPr lang="ko-KR" altLang="en-US" dirty="0"/>
          </a:p>
        </p:txBody>
      </p:sp>
      <p:cxnSp>
        <p:nvCxnSpPr>
          <p:cNvPr id="37" name="직선 화살표 연결선 36"/>
          <p:cNvCxnSpPr>
            <a:stCxn id="28" idx="3"/>
            <a:endCxn id="29" idx="1"/>
          </p:cNvCxnSpPr>
          <p:nvPr/>
        </p:nvCxnSpPr>
        <p:spPr>
          <a:xfrm>
            <a:off x="6030996" y="5603087"/>
            <a:ext cx="132488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9565684" y="5603087"/>
            <a:ext cx="132488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13100372" y="5603087"/>
            <a:ext cx="132488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6030996" y="8509466"/>
            <a:ext cx="132488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9565684" y="8509466"/>
            <a:ext cx="132488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21" idx="2"/>
            <a:endCxn id="28" idx="1"/>
          </p:cNvCxnSpPr>
          <p:nvPr/>
        </p:nvCxnSpPr>
        <p:spPr>
          <a:xfrm rot="16200000" flipH="1">
            <a:off x="3326722" y="5108613"/>
            <a:ext cx="598996" cy="389951"/>
          </a:xfrm>
          <a:prstGeom prst="bentConnector2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/>
          <p:nvPr/>
        </p:nvCxnSpPr>
        <p:spPr>
          <a:xfrm rot="16200000" flipH="1">
            <a:off x="3326721" y="8014993"/>
            <a:ext cx="598996" cy="389951"/>
          </a:xfrm>
          <a:prstGeom prst="bentConnector2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854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48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16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1028606" y="2540999"/>
            <a:ext cx="1241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 smtClean="0"/>
              <a:t>- </a:t>
            </a:r>
            <a:r>
              <a:rPr lang="ko-KR" altLang="en-US" sz="2800" b="1" dirty="0" smtClean="0"/>
              <a:t>실시간 뷰</a:t>
            </a:r>
            <a:r>
              <a:rPr lang="en-US" altLang="ko-KR" sz="2800" b="1" dirty="0" smtClean="0"/>
              <a:t>(</a:t>
            </a:r>
            <a:r>
              <a:rPr lang="ko-KR" altLang="en-US" sz="2800" b="1" dirty="0" smtClean="0"/>
              <a:t>코드</a:t>
            </a:r>
            <a:r>
              <a:rPr lang="en-US" altLang="ko-KR" sz="2800" b="1" dirty="0" smtClean="0"/>
              <a:t>)</a:t>
            </a:r>
            <a:endParaRPr lang="ko-KR" altLang="en-US" sz="2800" b="1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7468" y="8570733"/>
            <a:ext cx="8277845" cy="1039861"/>
          </a:xfrm>
          <a:prstGeom prst="rect">
            <a:avLst/>
          </a:prstGeom>
        </p:spPr>
      </p:pic>
      <p:cxnSp>
        <p:nvCxnSpPr>
          <p:cNvPr id="50" name="꺾인 연결선 49"/>
          <p:cNvCxnSpPr>
            <a:stCxn id="46" idx="3"/>
            <a:endCxn id="48" idx="2"/>
          </p:cNvCxnSpPr>
          <p:nvPr/>
        </p:nvCxnSpPr>
        <p:spPr>
          <a:xfrm flipV="1">
            <a:off x="10575313" y="8304878"/>
            <a:ext cx="1256632" cy="785786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49" idx="1"/>
          </p:cNvCxnSpPr>
          <p:nvPr/>
        </p:nvCxnSpPr>
        <p:spPr>
          <a:xfrm flipH="1" flipV="1">
            <a:off x="6207791" y="5797931"/>
            <a:ext cx="1431089" cy="2232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실시간뷰_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783" y="3267720"/>
            <a:ext cx="7189005" cy="495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1072024" y="3459979"/>
            <a:ext cx="788233" cy="484489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0191" y="3045650"/>
            <a:ext cx="10943508" cy="5259228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7638880" y="5623829"/>
            <a:ext cx="9664819" cy="3928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꺾인 연결선 51"/>
          <p:cNvCxnSpPr>
            <a:stCxn id="47" idx="2"/>
            <a:endCxn id="46" idx="1"/>
          </p:cNvCxnSpPr>
          <p:nvPr/>
        </p:nvCxnSpPr>
        <p:spPr>
          <a:xfrm rot="16200000" flipH="1">
            <a:off x="1488911" y="8282107"/>
            <a:ext cx="785786" cy="831327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54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49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16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1028606" y="2540999"/>
            <a:ext cx="1241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 smtClean="0"/>
              <a:t>- </a:t>
            </a:r>
            <a:r>
              <a:rPr lang="ko-KR" altLang="en-US" sz="2800" b="1" dirty="0" smtClean="0"/>
              <a:t>실시간 뷰</a:t>
            </a:r>
            <a:r>
              <a:rPr lang="en-US" altLang="ko-KR" sz="2800" b="1" dirty="0" smtClean="0"/>
              <a:t>(</a:t>
            </a:r>
            <a:r>
              <a:rPr lang="ko-KR" altLang="en-US" sz="2800" b="1" dirty="0" smtClean="0"/>
              <a:t>코드</a:t>
            </a:r>
            <a:r>
              <a:rPr lang="en-US" altLang="ko-KR" sz="2800" b="1" dirty="0" smtClean="0"/>
              <a:t>)</a:t>
            </a:r>
            <a:endParaRPr lang="ko-KR" altLang="en-US" sz="2800" b="1" dirty="0"/>
          </a:p>
        </p:txBody>
      </p:sp>
      <p:pic>
        <p:nvPicPr>
          <p:cNvPr id="21" name="Picture 2" descr="실시간뷰_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06" y="3287204"/>
            <a:ext cx="7189005" cy="495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8815" y="5484225"/>
            <a:ext cx="12236087" cy="4221598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3645642" y="4374975"/>
            <a:ext cx="1268478" cy="27937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꺾인 연결선 27"/>
          <p:cNvCxnSpPr>
            <a:stCxn id="27" idx="0"/>
            <a:endCxn id="26" idx="3"/>
          </p:cNvCxnSpPr>
          <p:nvPr/>
        </p:nvCxnSpPr>
        <p:spPr>
          <a:xfrm rot="16200000" flipV="1">
            <a:off x="6423134" y="3005651"/>
            <a:ext cx="3946685" cy="6964712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29" idx="1"/>
          </p:cNvCxnSpPr>
          <p:nvPr/>
        </p:nvCxnSpPr>
        <p:spPr>
          <a:xfrm rot="10800000">
            <a:off x="3386309" y="6504929"/>
            <a:ext cx="3388975" cy="2829197"/>
          </a:xfrm>
          <a:prstGeom prst="bentConnector3">
            <a:avLst>
              <a:gd name="adj1" fmla="val 9989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6752493" y="8461349"/>
            <a:ext cx="10252678" cy="55748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775283" y="9164583"/>
            <a:ext cx="1792793" cy="33908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26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50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16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1028606" y="2540999"/>
            <a:ext cx="1241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 smtClean="0"/>
              <a:t>- </a:t>
            </a:r>
            <a:r>
              <a:rPr lang="ko-KR" altLang="en-US" sz="2800" b="1" dirty="0" smtClean="0"/>
              <a:t>데이터분석</a:t>
            </a:r>
            <a:endParaRPr lang="ko-KR" altLang="en-US" sz="2800" b="1" dirty="0"/>
          </a:p>
        </p:txBody>
      </p:sp>
      <p:sp>
        <p:nvSpPr>
          <p:cNvPr id="21" name="직사각형 20"/>
          <p:cNvSpPr/>
          <p:nvPr/>
        </p:nvSpPr>
        <p:spPr>
          <a:xfrm>
            <a:off x="4279603" y="2597938"/>
            <a:ext cx="6477000" cy="6934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346403" y="2902738"/>
            <a:ext cx="4114800" cy="76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활용 모델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117803" y="4537979"/>
            <a:ext cx="4953000" cy="1031759"/>
          </a:xfrm>
          <a:prstGeom prst="rect">
            <a:avLst/>
          </a:prstGeom>
          <a:solidFill>
            <a:srgbClr val="C3D6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단일 회귀 분석 모델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584403" y="3969538"/>
            <a:ext cx="1143000" cy="1143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117803" y="6348615"/>
            <a:ext cx="4953000" cy="1031759"/>
          </a:xfrm>
          <a:prstGeom prst="rect">
            <a:avLst/>
          </a:prstGeom>
          <a:solidFill>
            <a:srgbClr val="C3D6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다중 회귀 분석 모델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4584403" y="5780174"/>
            <a:ext cx="1143000" cy="1143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117803" y="8121153"/>
            <a:ext cx="4953000" cy="1031759"/>
          </a:xfrm>
          <a:prstGeom prst="rect">
            <a:avLst/>
          </a:prstGeom>
          <a:solidFill>
            <a:srgbClr val="C3D6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KNN </a:t>
            </a:r>
            <a:r>
              <a:rPr lang="ko-KR" altLang="en-US" dirty="0" smtClean="0">
                <a:solidFill>
                  <a:schemeClr val="tx1"/>
                </a:solidFill>
              </a:rPr>
              <a:t>모델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4584403" y="7552712"/>
            <a:ext cx="1143000" cy="1143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1038270" y="2597938"/>
            <a:ext cx="6477000" cy="6934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2105070" y="2902738"/>
            <a:ext cx="4114800" cy="76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활용 데이터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1876470" y="4537979"/>
            <a:ext cx="4953000" cy="1031759"/>
          </a:xfrm>
          <a:prstGeom prst="rect">
            <a:avLst/>
          </a:prstGeom>
          <a:solidFill>
            <a:srgbClr val="C3D6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기상청 기상 자료 </a:t>
            </a:r>
            <a:r>
              <a:rPr lang="ko-KR" altLang="en-US" dirty="0" err="1" smtClean="0">
                <a:solidFill>
                  <a:schemeClr val="tx1"/>
                </a:solidFill>
              </a:rPr>
              <a:t>개방포털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기온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강수량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바람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습도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1343070" y="3969538"/>
            <a:ext cx="1143000" cy="1143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1876470" y="6348615"/>
            <a:ext cx="4953000" cy="1031759"/>
          </a:xfrm>
          <a:prstGeom prst="rect">
            <a:avLst/>
          </a:prstGeom>
          <a:solidFill>
            <a:srgbClr val="C3D6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실시간 </a:t>
            </a:r>
            <a:r>
              <a:rPr lang="ko-KR" altLang="en-US" dirty="0" err="1" smtClean="0">
                <a:solidFill>
                  <a:schemeClr val="tx1"/>
                </a:solidFill>
              </a:rPr>
              <a:t>대기질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서울시 미세먼지 농도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11343070" y="5780174"/>
            <a:ext cx="1143000" cy="1143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1876470" y="8121153"/>
            <a:ext cx="4953000" cy="1031759"/>
          </a:xfrm>
          <a:prstGeom prst="rect">
            <a:avLst/>
          </a:prstGeom>
          <a:solidFill>
            <a:srgbClr val="C3D6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서울 특별시 대기환경 정보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양천구 미세먼지 데이터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11343070" y="7552712"/>
            <a:ext cx="1143000" cy="1143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93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51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16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1028606" y="2540999"/>
            <a:ext cx="1241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 smtClean="0"/>
              <a:t>- </a:t>
            </a:r>
            <a:r>
              <a:rPr lang="ko-KR" altLang="en-US" sz="2800" b="1" dirty="0" smtClean="0"/>
              <a:t>데이터분석</a:t>
            </a:r>
            <a:r>
              <a:rPr lang="en-US" altLang="ko-KR" sz="2800" b="1" dirty="0" smtClean="0"/>
              <a:t>(</a:t>
            </a:r>
            <a:r>
              <a:rPr lang="ko-KR" altLang="en-US" sz="2800" b="1" dirty="0" smtClean="0"/>
              <a:t>가공</a:t>
            </a:r>
            <a:r>
              <a:rPr lang="en-US" altLang="ko-KR" sz="2800" b="1" dirty="0" smtClean="0"/>
              <a:t>)</a:t>
            </a:r>
            <a:endParaRPr lang="ko-KR" altLang="en-US" sz="2800" b="1" dirty="0"/>
          </a:p>
        </p:txBody>
      </p:sp>
      <p:grpSp>
        <p:nvGrpSpPr>
          <p:cNvPr id="2" name="그룹 1"/>
          <p:cNvGrpSpPr/>
          <p:nvPr/>
        </p:nvGrpSpPr>
        <p:grpSpPr>
          <a:xfrm>
            <a:off x="1541536" y="3193354"/>
            <a:ext cx="15344409" cy="6411628"/>
            <a:chOff x="895351" y="1790700"/>
            <a:chExt cx="16406890" cy="7669876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5351" y="1790700"/>
              <a:ext cx="13182600" cy="7669876"/>
            </a:xfrm>
            <a:prstGeom prst="rect">
              <a:avLst/>
            </a:prstGeom>
          </p:spPr>
        </p:pic>
        <p:sp>
          <p:nvSpPr>
            <p:cNvPr id="30" name="직사각형 29"/>
            <p:cNvSpPr/>
            <p:nvPr/>
          </p:nvSpPr>
          <p:spPr>
            <a:xfrm>
              <a:off x="14349492" y="1790700"/>
              <a:ext cx="2952749" cy="76698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4566224" y="2086598"/>
              <a:ext cx="2519284" cy="76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데이터 설명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4625716" y="6605529"/>
              <a:ext cx="2400300" cy="902244"/>
            </a:xfrm>
            <a:prstGeom prst="rect">
              <a:avLst/>
            </a:prstGeom>
            <a:solidFill>
              <a:srgbClr val="C3D6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결측치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 데이터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: </a:t>
              </a:r>
            </a:p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제거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4625716" y="5511593"/>
              <a:ext cx="2400300" cy="902244"/>
            </a:xfrm>
            <a:prstGeom prst="rect">
              <a:avLst/>
            </a:prstGeom>
            <a:solidFill>
              <a:srgbClr val="C3D6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2014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~ 2024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년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데이터 활용</a:t>
              </a:r>
              <a:endParaRPr lang="en-US" altLang="ko-KR" dirty="0" smtClean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4625716" y="3379065"/>
              <a:ext cx="2400300" cy="902244"/>
            </a:xfrm>
            <a:prstGeom prst="rect">
              <a:avLst/>
            </a:prstGeom>
            <a:solidFill>
              <a:srgbClr val="C3D6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기상청 기상 자료 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개방포털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 데이터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4625716" y="4448455"/>
              <a:ext cx="2400300" cy="902244"/>
            </a:xfrm>
            <a:prstGeom prst="rect">
              <a:avLst/>
            </a:prstGeom>
            <a:solidFill>
              <a:srgbClr val="C3D6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실시간 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대기질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데이터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898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52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16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9089" y="2409716"/>
            <a:ext cx="11560689" cy="7244923"/>
          </a:xfrm>
          <a:prstGeom prst="rect">
            <a:avLst/>
          </a:prstGeom>
        </p:spPr>
      </p:pic>
      <p:sp>
        <p:nvSpPr>
          <p:cNvPr id="24" name="TextBox 2"/>
          <p:cNvSpPr txBox="1"/>
          <p:nvPr/>
        </p:nvSpPr>
        <p:spPr>
          <a:xfrm>
            <a:off x="1028606" y="2540999"/>
            <a:ext cx="1241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 smtClean="0"/>
              <a:t>- </a:t>
            </a:r>
            <a:r>
              <a:rPr lang="ko-KR" altLang="en-US" sz="2800" b="1" dirty="0" smtClean="0"/>
              <a:t>데이터분석</a:t>
            </a:r>
            <a:r>
              <a:rPr lang="en-US" altLang="ko-KR" sz="2800" b="1" dirty="0" smtClean="0"/>
              <a:t>(</a:t>
            </a:r>
            <a:r>
              <a:rPr lang="ko-KR" altLang="en-US" sz="2800" b="1" dirty="0" err="1" smtClean="0"/>
              <a:t>속성들간의</a:t>
            </a:r>
            <a:r>
              <a:rPr lang="ko-KR" altLang="en-US" sz="2800" b="1" dirty="0" smtClean="0"/>
              <a:t> 상관계수 분석</a:t>
            </a:r>
            <a:r>
              <a:rPr lang="en-US" altLang="ko-KR" sz="2800" b="1" dirty="0" smtClean="0"/>
              <a:t>)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4420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53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11387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/>
            </a:r>
            <a:b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</a:b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16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911053" y="3102993"/>
            <a:ext cx="124157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 smtClean="0"/>
              <a:t>- </a:t>
            </a:r>
            <a:r>
              <a:rPr lang="ko-KR" altLang="en-US" sz="2800" b="1" dirty="0" smtClean="0"/>
              <a:t>데이터분석</a:t>
            </a:r>
            <a:r>
              <a:rPr lang="en-US" altLang="ko-KR" sz="2800" b="1" dirty="0" smtClean="0"/>
              <a:t/>
            </a:r>
            <a:br>
              <a:rPr lang="en-US" altLang="ko-KR" sz="2800" b="1" dirty="0" smtClean="0"/>
            </a:br>
            <a:r>
              <a:rPr lang="en-US" altLang="ko-KR" sz="2800" b="1" dirty="0" smtClean="0"/>
              <a:t>  (</a:t>
            </a:r>
            <a:r>
              <a:rPr lang="ko-KR" altLang="en-US" sz="2800" b="1" dirty="0" smtClean="0"/>
              <a:t>단일 </a:t>
            </a:r>
            <a:r>
              <a:rPr lang="ko-KR" altLang="en-US" sz="2800" b="1" dirty="0" err="1" smtClean="0"/>
              <a:t>선형회귀</a:t>
            </a:r>
            <a:r>
              <a:rPr lang="ko-KR" altLang="en-US" sz="2800" b="1" dirty="0" smtClean="0"/>
              <a:t> 분석</a:t>
            </a:r>
            <a:r>
              <a:rPr lang="en-US" altLang="ko-KR" sz="2800" b="1" dirty="0" smtClean="0"/>
              <a:t>)</a:t>
            </a:r>
            <a:endParaRPr lang="ko-KR" altLang="en-US" sz="2800" b="1" dirty="0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035546" y="6441249"/>
            <a:ext cx="3440363" cy="549748"/>
          </a:xfrm>
        </p:spPr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58</a:t>
            </a:fld>
            <a:endParaRPr lang="en-US">
              <a:latin typeface="나눔고딕 ExtraBold"/>
              <a:ea typeface="나눔고딕 ExtraBold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3164" y="1084153"/>
            <a:ext cx="12232228" cy="8264328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8594094" y="5350228"/>
            <a:ext cx="5124855" cy="341810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3348213" y="4876232"/>
            <a:ext cx="4513209" cy="2600551"/>
          </a:xfrm>
          <a:prstGeom prst="wedgeRoundRectCallout">
            <a:avLst>
              <a:gd name="adj1" fmla="val 70685"/>
              <a:gd name="adj2" fmla="val 3455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PM25</a:t>
            </a:r>
            <a:r>
              <a:rPr lang="ko-KR" altLang="en-US" dirty="0"/>
              <a:t>와 </a:t>
            </a:r>
            <a:r>
              <a:rPr lang="en-US" altLang="ko-KR" dirty="0"/>
              <a:t>PM10</a:t>
            </a:r>
            <a:r>
              <a:rPr lang="ko-KR" altLang="en-US" dirty="0"/>
              <a:t>대가 비슷한 데이터 활용</a:t>
            </a:r>
            <a:endParaRPr lang="en-US" altLang="ko-KR" dirty="0"/>
          </a:p>
          <a:p>
            <a:pPr algn="ctr"/>
            <a:r>
              <a:rPr lang="ko-KR" altLang="en-US" dirty="0"/>
              <a:t>해당 그래프는 </a:t>
            </a:r>
            <a:r>
              <a:rPr lang="en-US" altLang="ko-KR" dirty="0"/>
              <a:t>[</a:t>
            </a:r>
            <a:r>
              <a:rPr lang="ko-KR" altLang="en-US" dirty="0"/>
              <a:t>기온 </a:t>
            </a:r>
            <a:r>
              <a:rPr lang="en-US" altLang="ko-KR" dirty="0"/>
              <a:t>– pm25]</a:t>
            </a:r>
            <a:r>
              <a:rPr lang="ko-KR" altLang="en-US" dirty="0"/>
              <a:t>의 관계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그래프가 유추되지 않기에</a:t>
            </a:r>
            <a:endParaRPr lang="en-US" altLang="ko-KR" dirty="0"/>
          </a:p>
          <a:p>
            <a:pPr algn="ctr"/>
            <a:r>
              <a:rPr lang="ko-KR" altLang="en-US" dirty="0"/>
              <a:t>단일 </a:t>
            </a:r>
            <a:r>
              <a:rPr lang="ko-KR" altLang="en-US" dirty="0" err="1"/>
              <a:t>선형회귀</a:t>
            </a:r>
            <a:r>
              <a:rPr lang="ko-KR" altLang="en-US" dirty="0"/>
              <a:t> 모델은 맞지 않음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4279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863412"/>
            <a:ext cx="3596602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추진배경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/2</a:t>
            </a: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9135988" y="5353681"/>
            <a:ext cx="7843980" cy="33648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063435" y="3560097"/>
            <a:ext cx="7940823" cy="51584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20" name="TextBox 19"/>
          <p:cNvSpPr txBox="1"/>
          <p:nvPr/>
        </p:nvSpPr>
        <p:spPr>
          <a:xfrm>
            <a:off x="9294678" y="3539500"/>
            <a:ext cx="7894830" cy="13427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7"/>
              </a:buBlip>
              <a:defRPr/>
            </a:pP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각 나라별 미세먼지 기준이 다르며, 한국 환경부의 경우 미세먼지를 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Arial"/>
              </a:rPr>
              <a:t>‘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좋음-보통-나쁨-매우나쁨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Arial"/>
              </a:rPr>
              <a:t>’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 </a:t>
            </a:r>
            <a:b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</a:b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4단계로 분류하고, 기준별 각 대안방안을 마련</a:t>
            </a:r>
            <a:endParaRPr kumimoji="1" lang="ko-KR" altLang="en-US" sz="25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</p:spTree>
    <p:extLst>
      <p:ext uri="{BB962C8B-B14F-4D97-AF65-F5344CB8AC3E}">
        <p14:creationId xmlns:p14="http://schemas.microsoft.com/office/powerpoint/2010/main" val="305226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54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9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16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1028606" y="2540999"/>
            <a:ext cx="1241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 smtClean="0"/>
              <a:t>- </a:t>
            </a:r>
            <a:r>
              <a:rPr lang="ko-KR" altLang="en-US" sz="2800" b="1" dirty="0" smtClean="0"/>
              <a:t>데이터분석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다중 </a:t>
            </a:r>
            <a:r>
              <a:rPr lang="ko-KR" altLang="en-US" sz="2800" b="1" dirty="0" smtClean="0"/>
              <a:t>회귀 </a:t>
            </a:r>
            <a:r>
              <a:rPr lang="ko-KR" altLang="en-US" sz="2800" b="1" dirty="0"/>
              <a:t>분석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5769" y="3170238"/>
            <a:ext cx="16411533" cy="5201293"/>
          </a:xfrm>
          <a:prstGeom prst="rect">
            <a:avLst/>
          </a:prstGeom>
        </p:spPr>
      </p:pic>
      <p:sp>
        <p:nvSpPr>
          <p:cNvPr id="16" name="모서리가 둥근 사각형 설명선 15"/>
          <p:cNvSpPr/>
          <p:nvPr/>
        </p:nvSpPr>
        <p:spPr>
          <a:xfrm>
            <a:off x="6412618" y="8488736"/>
            <a:ext cx="9448800" cy="1071207"/>
          </a:xfrm>
          <a:prstGeom prst="wedgeRoundRectCallout">
            <a:avLst>
              <a:gd name="adj1" fmla="val -55841"/>
              <a:gd name="adj2" fmla="val -492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활용된 데이터에서 </a:t>
            </a:r>
            <a:r>
              <a:rPr lang="en-US" altLang="ko-KR" dirty="0" smtClean="0"/>
              <a:t>PM25</a:t>
            </a:r>
            <a:r>
              <a:rPr lang="ko-KR" altLang="en-US" dirty="0" smtClean="0"/>
              <a:t>를 종속변수로 한 다중 선형 회귀 분석 </a:t>
            </a:r>
            <a:r>
              <a:rPr lang="ko-KR" altLang="en-US" dirty="0"/>
              <a:t>모</a:t>
            </a:r>
            <a:r>
              <a:rPr lang="ko-KR" altLang="en-US" dirty="0" smtClean="0"/>
              <a:t>델 생성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4366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55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10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16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1028606" y="2540999"/>
            <a:ext cx="1241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 smtClean="0"/>
              <a:t>- </a:t>
            </a:r>
            <a:r>
              <a:rPr lang="ko-KR" altLang="en-US" sz="2800" b="1" dirty="0" smtClean="0"/>
              <a:t>데이터분석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다중 </a:t>
            </a:r>
            <a:r>
              <a:rPr lang="ko-KR" altLang="en-US" sz="2800" b="1" dirty="0" smtClean="0"/>
              <a:t>회귀 </a:t>
            </a:r>
            <a:r>
              <a:rPr lang="ko-KR" altLang="en-US" sz="2800" b="1" dirty="0"/>
              <a:t>분석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grpSp>
        <p:nvGrpSpPr>
          <p:cNvPr id="17" name="그룹 16"/>
          <p:cNvGrpSpPr/>
          <p:nvPr/>
        </p:nvGrpSpPr>
        <p:grpSpPr>
          <a:xfrm>
            <a:off x="1085850" y="3195501"/>
            <a:ext cx="16002000" cy="6313985"/>
            <a:chOff x="1085850" y="1665457"/>
            <a:chExt cx="16002000" cy="7844030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57300" y="2150264"/>
              <a:ext cx="8915400" cy="4910258"/>
            </a:xfrm>
            <a:prstGeom prst="rect">
              <a:avLst/>
            </a:prstGeom>
          </p:spPr>
        </p:pic>
        <p:pic>
          <p:nvPicPr>
            <p:cNvPr id="19" name="그림 18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1257300" y="7933099"/>
              <a:ext cx="14962327" cy="1576388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3805694" y="1665457"/>
              <a:ext cx="3818611" cy="7928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6</a:t>
              </a:r>
              <a:r>
                <a:rPr lang="ko-KR" altLang="en-US" dirty="0" smtClean="0"/>
                <a:t>월 </a:t>
              </a:r>
              <a:r>
                <a:rPr lang="en-US" altLang="ko-KR" dirty="0" smtClean="0"/>
                <a:t>20</a:t>
              </a:r>
              <a:r>
                <a:rPr lang="ko-KR" altLang="en-US" dirty="0" smtClean="0"/>
                <a:t>일의 </a:t>
              </a:r>
              <a:r>
                <a:rPr lang="en-US" altLang="ko-KR" dirty="0" smtClean="0"/>
                <a:t>PM25 </a:t>
              </a:r>
              <a:r>
                <a:rPr lang="ko-KR" altLang="en-US" dirty="0" smtClean="0"/>
                <a:t>예측 수치</a:t>
              </a:r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085850" y="7501982"/>
              <a:ext cx="3818611" cy="7928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6</a:t>
              </a:r>
              <a:r>
                <a:rPr lang="ko-KR" altLang="en-US" dirty="0" smtClean="0"/>
                <a:t>월 </a:t>
              </a:r>
              <a:r>
                <a:rPr lang="en-US" altLang="ko-KR" dirty="0" smtClean="0"/>
                <a:t>20</a:t>
              </a:r>
              <a:r>
                <a:rPr lang="ko-KR" altLang="en-US" dirty="0" smtClean="0"/>
                <a:t>일의 </a:t>
              </a:r>
              <a:r>
                <a:rPr lang="en-US" altLang="ko-KR" dirty="0" smtClean="0"/>
                <a:t>PM25 </a:t>
              </a:r>
              <a:r>
                <a:rPr lang="ko-KR" altLang="en-US" dirty="0" smtClean="0"/>
                <a:t>실제 수치</a:t>
              </a:r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514082" y="6058736"/>
              <a:ext cx="2291612" cy="53256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419600" y="8470029"/>
              <a:ext cx="1981200" cy="697399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사각형 설명선 25"/>
            <p:cNvSpPr/>
            <p:nvPr/>
          </p:nvSpPr>
          <p:spPr>
            <a:xfrm>
              <a:off x="13106400" y="6058736"/>
              <a:ext cx="3390900" cy="1451518"/>
            </a:xfrm>
            <a:prstGeom prst="wedgeRoundRectCallout">
              <a:avLst>
                <a:gd name="adj1" fmla="val -42920"/>
                <a:gd name="adj2" fmla="val 76727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실시간 </a:t>
              </a:r>
              <a:r>
                <a:rPr lang="ko-KR" altLang="en-US" dirty="0" err="1" smtClean="0"/>
                <a:t>대기질</a:t>
              </a:r>
              <a:r>
                <a:rPr lang="ko-KR" altLang="en-US" dirty="0" smtClean="0"/>
                <a:t> 데이터</a:t>
              </a:r>
              <a:endParaRPr lang="en-US" altLang="ko-KR" dirty="0" smtClean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0583553" y="2150264"/>
              <a:ext cx="6504297" cy="22833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실패 원인 </a:t>
              </a:r>
              <a:r>
                <a:rPr lang="en-US" altLang="ko-KR" dirty="0" smtClean="0"/>
                <a:t>:</a:t>
              </a:r>
            </a:p>
            <a:p>
              <a:pPr algn="ctr"/>
              <a:r>
                <a:rPr lang="ko-KR" altLang="en-US" dirty="0"/>
                <a:t>풍향같은 경우 목적형 데이터 이므로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목적형 데이터 </a:t>
              </a:r>
              <a:r>
                <a:rPr lang="en-US" altLang="ko-KR" dirty="0" smtClean="0"/>
                <a:t>/ </a:t>
              </a:r>
              <a:r>
                <a:rPr lang="ko-KR" altLang="en-US" dirty="0" smtClean="0"/>
                <a:t>범주형 데이터의 구분이 필요</a:t>
              </a:r>
              <a:endParaRPr lang="en-US" altLang="ko-KR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44214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56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16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1028606" y="2540999"/>
            <a:ext cx="1241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 smtClean="0"/>
              <a:t>- </a:t>
            </a:r>
            <a:r>
              <a:rPr lang="ko-KR" altLang="en-US" sz="2800" b="1" dirty="0" smtClean="0"/>
              <a:t>데이터분석</a:t>
            </a:r>
            <a:r>
              <a:rPr lang="en-US" altLang="ko-KR" sz="2800" b="1" dirty="0" smtClean="0"/>
              <a:t>(KNN, </a:t>
            </a:r>
            <a:r>
              <a:rPr lang="en-US" altLang="ko-KR" sz="2800" b="1" dirty="0"/>
              <a:t>K-nearest </a:t>
            </a:r>
            <a:r>
              <a:rPr lang="en-US" altLang="ko-KR" sz="2800" b="1" dirty="0" smtClean="0"/>
              <a:t>neighbors </a:t>
            </a:r>
            <a:r>
              <a:rPr lang="ko-KR" altLang="en-US" sz="2800" b="1" dirty="0" smtClean="0"/>
              <a:t>모델</a:t>
            </a:r>
            <a:r>
              <a:rPr lang="en-US" altLang="ko-KR" sz="2800" b="1" dirty="0" smtClean="0"/>
              <a:t>)</a:t>
            </a:r>
            <a:endParaRPr lang="ko-KR" altLang="en-US" sz="2800" b="1" dirty="0"/>
          </a:p>
        </p:txBody>
      </p:sp>
      <p:grpSp>
        <p:nvGrpSpPr>
          <p:cNvPr id="28" name="그룹 27"/>
          <p:cNvGrpSpPr/>
          <p:nvPr/>
        </p:nvGrpSpPr>
        <p:grpSpPr>
          <a:xfrm>
            <a:off x="1618538" y="3219374"/>
            <a:ext cx="15023851" cy="6350308"/>
            <a:chOff x="838200" y="1508177"/>
            <a:chExt cx="16464041" cy="7952399"/>
          </a:xfrm>
        </p:grpSpPr>
        <p:sp>
          <p:nvSpPr>
            <p:cNvPr id="29" name="직사각형 28"/>
            <p:cNvSpPr/>
            <p:nvPr/>
          </p:nvSpPr>
          <p:spPr>
            <a:xfrm>
              <a:off x="14349492" y="1508177"/>
              <a:ext cx="2952749" cy="79523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4566224" y="1720866"/>
              <a:ext cx="2519284" cy="76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데이터 설명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200" y="1555265"/>
              <a:ext cx="13239907" cy="7874890"/>
            </a:xfrm>
            <a:prstGeom prst="rect">
              <a:avLst/>
            </a:prstGeom>
          </p:spPr>
        </p:pic>
        <p:sp>
          <p:nvSpPr>
            <p:cNvPr id="32" name="직사각형 31"/>
            <p:cNvSpPr/>
            <p:nvPr/>
          </p:nvSpPr>
          <p:spPr>
            <a:xfrm>
              <a:off x="14625716" y="6605529"/>
              <a:ext cx="2400300" cy="902244"/>
            </a:xfrm>
            <a:prstGeom prst="rect">
              <a:avLst/>
            </a:prstGeom>
            <a:solidFill>
              <a:srgbClr val="C3D6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결측치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 데이터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: </a:t>
              </a:r>
            </a:p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제거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4625716" y="5511593"/>
              <a:ext cx="2400300" cy="902244"/>
            </a:xfrm>
            <a:prstGeom prst="rect">
              <a:avLst/>
            </a:prstGeom>
            <a:solidFill>
              <a:srgbClr val="C3D6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2014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~ 2023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년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양천구 데이터 활용</a:t>
              </a:r>
              <a:endParaRPr lang="en-US" altLang="ko-KR" dirty="0" smtClean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4625716" y="3379065"/>
              <a:ext cx="2400300" cy="902244"/>
            </a:xfrm>
            <a:prstGeom prst="rect">
              <a:avLst/>
            </a:prstGeom>
            <a:solidFill>
              <a:srgbClr val="C3D6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기상청 기상 자료 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개방포털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 데이터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4625716" y="4448455"/>
              <a:ext cx="2400300" cy="902244"/>
            </a:xfrm>
            <a:prstGeom prst="rect">
              <a:avLst/>
            </a:prstGeom>
            <a:solidFill>
              <a:srgbClr val="C3D6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서울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특별시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대기환경 정보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758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57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16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1028606" y="2540999"/>
            <a:ext cx="1241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/>
              <a:t>- </a:t>
            </a:r>
            <a:r>
              <a:rPr lang="ko-KR" altLang="en-US" sz="2800" b="1" dirty="0"/>
              <a:t>데이터분석</a:t>
            </a:r>
            <a:r>
              <a:rPr lang="en-US" altLang="ko-KR" sz="2800" b="1" dirty="0"/>
              <a:t>(KNN, K-nearest neighbors </a:t>
            </a:r>
            <a:r>
              <a:rPr lang="ko-KR" altLang="en-US" sz="2800" b="1" dirty="0"/>
              <a:t>모델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1806259" y="3144986"/>
            <a:ext cx="14814964" cy="6462622"/>
            <a:chOff x="990600" y="1559362"/>
            <a:chExt cx="16407610" cy="8048246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00098" y="5829070"/>
              <a:ext cx="15768702" cy="3778538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0600" y="1583175"/>
              <a:ext cx="8036637" cy="4134455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34551" y="1559362"/>
              <a:ext cx="8163659" cy="4158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754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58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11387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16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/>
            </a:r>
            <a:b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</a:b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911053" y="3123214"/>
            <a:ext cx="124157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/>
              <a:t>- </a:t>
            </a:r>
            <a:r>
              <a:rPr lang="ko-KR" altLang="en-US" sz="2800" b="1" dirty="0"/>
              <a:t>데이터분석</a:t>
            </a:r>
            <a:r>
              <a:rPr lang="en-US" altLang="ko-KR" sz="2800" b="1" dirty="0"/>
              <a:t>(KNN, </a:t>
            </a:r>
            <a:r>
              <a:rPr lang="en-US" altLang="ko-KR" sz="2800" b="1" dirty="0" smtClean="0"/>
              <a:t/>
            </a:r>
            <a:br>
              <a:rPr lang="en-US" altLang="ko-KR" sz="2800" b="1" dirty="0" smtClean="0"/>
            </a:br>
            <a:r>
              <a:rPr lang="en-US" altLang="ko-KR" sz="2800" b="1" dirty="0" smtClean="0"/>
              <a:t>K-nearest </a:t>
            </a:r>
            <a:r>
              <a:rPr lang="en-US" altLang="ko-KR" sz="2800" b="1" dirty="0"/>
              <a:t>neighbors </a:t>
            </a:r>
            <a:r>
              <a:rPr lang="ko-KR" altLang="en-US" sz="2800" b="1" dirty="0"/>
              <a:t>모델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0873" y="820654"/>
            <a:ext cx="10858501" cy="868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7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59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16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911053" y="2584878"/>
            <a:ext cx="1241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/>
              <a:t>- </a:t>
            </a:r>
            <a:r>
              <a:rPr lang="ko-KR" altLang="en-US" sz="2800" b="1" dirty="0"/>
              <a:t>데이터분석</a:t>
            </a:r>
            <a:r>
              <a:rPr lang="en-US" altLang="ko-KR" sz="2800" b="1" dirty="0"/>
              <a:t>(KNN, K-nearest neighbors </a:t>
            </a:r>
            <a:r>
              <a:rPr lang="ko-KR" altLang="en-US" sz="2800" b="1" dirty="0"/>
              <a:t>모델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1779680" y="3245651"/>
            <a:ext cx="14868122" cy="6466486"/>
            <a:chOff x="857250" y="1559146"/>
            <a:chExt cx="16670332" cy="8083702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250" y="1559146"/>
              <a:ext cx="11283179" cy="8083702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8217366" y="4459344"/>
              <a:ext cx="3517434" cy="22833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Max-Min Scaling </a:t>
              </a:r>
              <a:r>
                <a:rPr lang="ko-KR" altLang="en-US" dirty="0" smtClean="0"/>
                <a:t>활용</a:t>
              </a:r>
              <a:endParaRPr lang="en-US" altLang="ko-KR" dirty="0" smtClean="0"/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274753" y="8014439"/>
              <a:ext cx="5252829" cy="1538212"/>
            </a:xfrm>
            <a:prstGeom prst="rect">
              <a:avLst/>
            </a:prstGeom>
          </p:spPr>
        </p:pic>
        <p:sp>
          <p:nvSpPr>
            <p:cNvPr id="21" name="모서리가 둥근 사각형 설명선 20"/>
            <p:cNvSpPr/>
            <p:nvPr/>
          </p:nvSpPr>
          <p:spPr>
            <a:xfrm>
              <a:off x="13511270" y="6016891"/>
              <a:ext cx="3390900" cy="1451518"/>
            </a:xfrm>
            <a:prstGeom prst="wedgeRoundRectCallout">
              <a:avLst>
                <a:gd name="adj1" fmla="val -42920"/>
                <a:gd name="adj2" fmla="val 76727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해당 모델의 정확도</a:t>
              </a:r>
              <a:endParaRPr lang="en-US" altLang="ko-KR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340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60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16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911053" y="2584878"/>
            <a:ext cx="1241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/>
              <a:t>- </a:t>
            </a:r>
            <a:r>
              <a:rPr lang="ko-KR" altLang="en-US" sz="2800" b="1" dirty="0"/>
              <a:t>데이터분석</a:t>
            </a:r>
            <a:r>
              <a:rPr lang="en-US" altLang="ko-KR" sz="2800" b="1" dirty="0"/>
              <a:t>(KNN, K-nearest neighbors </a:t>
            </a:r>
            <a:r>
              <a:rPr lang="ko-KR" altLang="en-US" sz="2800" b="1" dirty="0"/>
              <a:t>모델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1619560" y="2954908"/>
            <a:ext cx="15188361" cy="6752233"/>
            <a:chOff x="914401" y="1145176"/>
            <a:chExt cx="16704778" cy="8328479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401" y="1714500"/>
              <a:ext cx="8000999" cy="7759155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05990" y="3149055"/>
              <a:ext cx="8413189" cy="632460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35099" y="1145176"/>
              <a:ext cx="7914701" cy="1991552"/>
            </a:xfrm>
            <a:prstGeom prst="rect">
              <a:avLst/>
            </a:prstGeom>
          </p:spPr>
        </p:pic>
        <p:sp>
          <p:nvSpPr>
            <p:cNvPr id="27" name="타원 26"/>
            <p:cNvSpPr/>
            <p:nvPr/>
          </p:nvSpPr>
          <p:spPr>
            <a:xfrm>
              <a:off x="11277600" y="3206093"/>
              <a:ext cx="762000" cy="68580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9592249" y="2343149"/>
              <a:ext cx="1380551" cy="37050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직선 화살표 연결선 28"/>
            <p:cNvCxnSpPr>
              <a:endCxn id="27" idx="1"/>
            </p:cNvCxnSpPr>
            <p:nvPr/>
          </p:nvCxnSpPr>
          <p:spPr>
            <a:xfrm>
              <a:off x="10972800" y="2713654"/>
              <a:ext cx="416392" cy="59287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84197" y="6763420"/>
            <a:ext cx="5058289" cy="233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1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61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911053" y="2584878"/>
            <a:ext cx="1241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/>
              <a:t>- </a:t>
            </a:r>
            <a:r>
              <a:rPr lang="ko-KR" altLang="en-US" sz="2800" b="1" dirty="0"/>
              <a:t>데이터분석</a:t>
            </a:r>
            <a:r>
              <a:rPr lang="en-US" altLang="ko-KR" sz="2800" b="1" dirty="0"/>
              <a:t>(KNN, K-nearest neighbors </a:t>
            </a:r>
            <a:r>
              <a:rPr lang="ko-KR" altLang="en-US" sz="2800" b="1" dirty="0"/>
              <a:t>모델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1516250" y="3176362"/>
            <a:ext cx="14866694" cy="6535775"/>
            <a:chOff x="1066800" y="1795141"/>
            <a:chExt cx="15621000" cy="7554485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6800" y="1795141"/>
              <a:ext cx="15621000" cy="6364111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38955" y="6327938"/>
              <a:ext cx="8948845" cy="3021688"/>
            </a:xfrm>
            <a:prstGeom prst="rect">
              <a:avLst/>
            </a:prstGeom>
          </p:spPr>
        </p:pic>
        <p:sp>
          <p:nvSpPr>
            <p:cNvPr id="32" name="직사각형 31"/>
            <p:cNvSpPr/>
            <p:nvPr/>
          </p:nvSpPr>
          <p:spPr>
            <a:xfrm>
              <a:off x="13716000" y="8158711"/>
              <a:ext cx="1447800" cy="1185622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77300" y="1820498"/>
              <a:ext cx="7696200" cy="36152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147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8" name="TextBox 23047"/>
          <p:cNvSpPr txBox="1"/>
          <p:nvPr/>
        </p:nvSpPr>
        <p:spPr>
          <a:xfrm>
            <a:off x="1169767" y="1882446"/>
            <a:ext cx="8301125" cy="615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한컴 윤체 B"/>
              </a:rPr>
              <a:t>남은 과제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한컴 윤체 B"/>
            </a:endParaRPr>
          </a:p>
        </p:txBody>
      </p: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62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596687" y="3147007"/>
            <a:ext cx="533336" cy="531717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1</a:t>
            </a:r>
            <a:endParaRPr kumimoji="0" lang="ko-KR" altLang="en-US" sz="25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64934" y="3164362"/>
            <a:ext cx="11140700" cy="15696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국내 예측 정보 제공</a:t>
            </a:r>
            <a:endParaRPr lang="en-US" altLang="ko-KR" sz="3200" b="1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200" b="1" i="0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	</a:t>
            </a:r>
            <a:r>
              <a:rPr kumimoji="0" lang="en-US" altLang="ko-KR" sz="3200" b="1" i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2Coding"/>
              </a:rPr>
              <a:t>- 365</a:t>
            </a:r>
            <a:r>
              <a:rPr kumimoji="0" lang="ko-KR" altLang="en-US" sz="3200" b="1" i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2Coding"/>
              </a:rPr>
              <a:t>일 미세먼지 농도 예측모델 확정 및 신뢰도 제고</a:t>
            </a:r>
            <a:endParaRPr kumimoji="0" lang="en-US" altLang="ko-KR" sz="3200" b="1" i="0" dirty="0" smtClean="0">
              <a:solidFill>
                <a:schemeClr val="tx1">
                  <a:lumMod val="50000"/>
                  <a:lumOff val="50000"/>
                </a:schemeClr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/>
              </a:rPr>
              <a:t>	</a:t>
            </a:r>
            <a:r>
              <a:rPr lang="en-US" altLang="ko-KR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2Coding"/>
              </a:rPr>
              <a:t>- 1~3</a:t>
            </a:r>
            <a:r>
              <a:rPr lang="ko-KR" alt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2Coding"/>
              </a:rPr>
              <a:t>일 예측모델 신뢰도 제고</a:t>
            </a:r>
            <a:endParaRPr kumimoji="0" lang="ko-KR" altLang="en-US" sz="3200" b="1" i="0" dirty="0">
              <a:solidFill>
                <a:schemeClr val="tx1">
                  <a:lumMod val="50000"/>
                  <a:lumOff val="50000"/>
                </a:schemeClr>
              </a:solidFill>
              <a:latin typeface="D2Coding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596687" y="5159254"/>
            <a:ext cx="533336" cy="531717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25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endParaRPr kumimoji="0" lang="ko-KR" altLang="en-US" sz="25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64934" y="5176609"/>
            <a:ext cx="16008608" cy="107721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국내 여행지 추천</a:t>
            </a:r>
            <a:endParaRPr kumimoji="0" lang="en-US" altLang="ko-KR" sz="3200" b="1" i="0" baseline="0" dirty="0" smtClean="0">
              <a:solidFill>
                <a:srgbClr val="000000">
                  <a:alpha val="100000"/>
                </a:srgbClr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200" b="1" i="0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	</a:t>
            </a:r>
            <a:r>
              <a:rPr kumimoji="0" lang="en-US" altLang="ko-KR" sz="3200" b="1" i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2Coding"/>
              </a:rPr>
              <a:t>- </a:t>
            </a:r>
            <a:r>
              <a:rPr kumimoji="0" lang="ko-KR" altLang="en-US" sz="3200" b="1" i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2Coding"/>
              </a:rPr>
              <a:t>미세먼지 농도와 관광객 수</a:t>
            </a:r>
            <a:r>
              <a:rPr kumimoji="0" lang="en-US" altLang="ko-KR" sz="3200" b="1" i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2Coding"/>
              </a:rPr>
              <a:t>(</a:t>
            </a:r>
            <a:r>
              <a:rPr kumimoji="0" lang="ko-KR" altLang="en-US" sz="3200" b="1" i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2Coding"/>
              </a:rPr>
              <a:t>혼잡도</a:t>
            </a:r>
            <a:r>
              <a:rPr kumimoji="0" lang="en-US" altLang="ko-KR" sz="3200" b="1" i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2Coding"/>
              </a:rPr>
              <a:t>)</a:t>
            </a:r>
            <a:r>
              <a:rPr kumimoji="0" lang="ko-KR" altLang="en-US" sz="3200" b="1" i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2Coding"/>
              </a:rPr>
              <a:t>를 고려한 여행지 추천 기능 구현</a:t>
            </a:r>
            <a:endParaRPr kumimoji="0" lang="ko-KR" altLang="en-US" sz="3200" b="1" i="0" dirty="0">
              <a:solidFill>
                <a:schemeClr val="tx1">
                  <a:lumMod val="50000"/>
                  <a:lumOff val="50000"/>
                </a:schemeClr>
              </a:solidFill>
              <a:latin typeface="D2Coding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596687" y="6968667"/>
            <a:ext cx="533336" cy="531717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25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3</a:t>
            </a:r>
            <a:endParaRPr kumimoji="0" lang="ko-KR" altLang="en-US" sz="25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64934" y="6986022"/>
            <a:ext cx="16008608" cy="107721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 뉴스 제공</a:t>
            </a:r>
            <a:endParaRPr kumimoji="0" lang="en-US" altLang="ko-KR" sz="3200" b="1" i="0" baseline="0" dirty="0" smtClean="0">
              <a:solidFill>
                <a:srgbClr val="000000">
                  <a:alpha val="100000"/>
                </a:srgbClr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200" b="1" i="0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	</a:t>
            </a:r>
            <a:r>
              <a:rPr kumimoji="0" lang="en-US" altLang="ko-KR" sz="3200" b="1" i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2Coding"/>
              </a:rPr>
              <a:t>- </a:t>
            </a:r>
            <a:r>
              <a:rPr kumimoji="0" lang="ko-KR" altLang="en-US" sz="3200" b="1" i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2Coding"/>
              </a:rPr>
              <a:t>미세먼지와 관련된 뉴스기사 제공</a:t>
            </a:r>
            <a:endParaRPr kumimoji="0" lang="ko-KR" altLang="en-US" sz="3200" b="1" i="0" dirty="0">
              <a:solidFill>
                <a:schemeClr val="tx1">
                  <a:lumMod val="50000"/>
                  <a:lumOff val="50000"/>
                </a:schemeClr>
              </a:solidFill>
              <a:latin typeface="D2Coding"/>
            </a:endParaRPr>
          </a:p>
        </p:txBody>
      </p:sp>
    </p:spTree>
    <p:extLst>
      <p:ext uri="{BB962C8B-B14F-4D97-AF65-F5344CB8AC3E}">
        <p14:creationId xmlns:p14="http://schemas.microsoft.com/office/powerpoint/2010/main" val="232318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9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5605" name="그림 2560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5094" name="Group 2"/>
          <p:cNvGrpSpPr/>
          <p:nvPr/>
        </p:nvGrpSpPr>
        <p:grpSpPr>
          <a:xfrm>
            <a:off x="620579" y="2053861"/>
            <a:ext cx="17029200" cy="6167891"/>
            <a:chOff x="620579" y="2053861"/>
            <a:chExt cx="17029200" cy="6167891"/>
          </a:xfrm>
        </p:grpSpPr>
        <p:pic>
          <p:nvPicPr>
            <p:cNvPr id="25607" name="그림 2560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2053861"/>
              <a:ext cx="17029200" cy="616789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5608" name="TextBox 25607"/>
          <p:cNvSpPr txBox="1"/>
          <p:nvPr/>
        </p:nvSpPr>
        <p:spPr>
          <a:xfrm>
            <a:off x="5632993" y="4456861"/>
            <a:ext cx="7005937" cy="13610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8400" b="1" i="0" baseline="0">
                <a:solidFill>
                  <a:srgbClr val="2C2C2C">
                    <a:alpha val="100000"/>
                  </a:srgbClr>
                </a:solidFill>
                <a:latin typeface="휴먼둥근헤드라인"/>
              </a:rPr>
              <a:t>감사합니다</a:t>
            </a:r>
            <a:endParaRPr kumimoji="1" lang="ko-KR" altLang="en-US" sz="8400" b="1" i="0">
              <a:solidFill>
                <a:srgbClr val="2C2C2C">
                  <a:alpha val="100000"/>
                </a:srgbClr>
              </a:solidFill>
              <a:latin typeface="휴먼둥근헤드라인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t>23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39626" y="2500820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타 미세먼지 분석 프로젝트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15" name="표 14"/>
          <p:cNvGraphicFramePr/>
          <p:nvPr>
            <p:extLst>
              <p:ext uri="{D42A27DB-BD31-4B8C-83A1-F6EECF244321}">
                <p14:modId xmlns:p14="http://schemas.microsoft.com/office/powerpoint/2010/main" val="131051457"/>
              </p:ext>
            </p:extLst>
          </p:nvPr>
        </p:nvGraphicFramePr>
        <p:xfrm>
          <a:off x="1139626" y="3213155"/>
          <a:ext cx="16160973" cy="6116262"/>
        </p:xfrm>
        <a:graphic>
          <a:graphicData uri="http://schemas.openxmlformats.org/drawingml/2006/table">
            <a:tbl>
              <a:tblPr firstRow="1" bandRow="1"/>
              <a:tblGrid>
                <a:gridCol w="35670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938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6440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프로젝트명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담당 업무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834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머신러닝</a:t>
                      </a: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기반 미세먼지 </a:t>
                      </a:r>
                      <a:b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데이터 분석 프로젝트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서울대공원을 기준으로 한 미세먼지 수치와 관광객 수의 상관관계 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조사</a:t>
                      </a:r>
                      <a:endParaRPr kumimoji="1" lang="en-US" altLang="ko-KR" sz="2200" b="0" i="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결과 </a:t>
                      </a:r>
                      <a:r>
                        <a:rPr kumimoji="0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: 미세먼지 수치가 높을 때 관광객 수 감소</a:t>
                      </a:r>
                      <a:r>
                        <a:rPr kumimoji="0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0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미세먼지 수치가 낮을 때 관광객 수 증가</a:t>
                      </a:r>
                      <a:endParaRPr kumimoji="0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0949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미세먼지 현황 확인 프로젝트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대한민국 미세먼지 현황 분석, 서울시 교통량과 미세먼지 농도의 상관 관계 분석, 풍향과 서울시 미세먼지 농도의 상관 관계 분석, 중국 미세먼지와 서울시 미세먼지 농도의 상관관계 분석</a:t>
                      </a: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결과 : 대한민국의 미세먼지 농도는 중국의 미세먼지 영향을 받음, 서울시 교통량과 서울시의 미세먼지 농도는 상관관계가 있음, 서풍이 많이 불수록 미세먼지 농도가 높아짐, 중국 도시의 미세먼지와 서울 미세먼지의 상관관계가 </a:t>
                      </a:r>
                      <a:r>
                        <a:rPr kumimoji="0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있음</a:t>
                      </a:r>
                      <a:endParaRPr kumimoji="0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526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기후와 경제를 이용한 미세먼지 예측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미세먼지 예측 및 미세먼지에 양향을 주는 변수 파악</a:t>
                      </a: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독립변수로 기후 / 코스피 / 석유 소비량 / 경유 소비량 데이터 활용</a:t>
                      </a:r>
                      <a:endParaRPr kumimoji="0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526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계절별 미세먼지 </a:t>
                      </a:r>
                      <a:b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농도 분석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월(계절) / 측정소 / 저년도 대비 미세먼지의 수치 파악 분석</a:t>
                      </a: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결과 : 여름이 가장 미세먼지 농도가 낮고 겨울이 가장 높음</a:t>
                      </a:r>
                      <a:endParaRPr kumimoji="0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355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39626" y="2600356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미세미세(미세먼지, 초미세먼지 지도)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580209" y="3481268"/>
            <a:ext cx="4341040" cy="38997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국내 전국의 </a:t>
            </a:r>
            <a:r>
              <a:rPr kumimoji="0" lang="ko-KR" altLang="en-US" sz="2500" b="1" i="1" baseline="0">
                <a:solidFill>
                  <a:srgbClr val="6182D6"/>
                </a:solidFill>
                <a:latin typeface="D2Coding"/>
              </a:rPr>
              <a:t>읍/면/동</a:t>
            </a: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을 입력하면 실시간 미세먼지 등급을 한 눈에 조회 가능</a:t>
            </a:r>
            <a:endParaRPr kumimoji="0" lang="ko-KR" altLang="en-US" sz="2500" b="1" i="1" baseline="0">
              <a:solidFill>
                <a:schemeClr val="tx1"/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2500" b="1" i="1" baseline="0">
              <a:solidFill>
                <a:schemeClr val="tx1"/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BUT 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WHO 논문에서 임시목표로 삼으라고 몇 가지 농도를 제시한 것을 참고하여 </a:t>
            </a: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개발자 마음대로 미세먼지 기준을 8단계로 구분</a:t>
            </a:r>
            <a:endParaRPr kumimoji="0" lang="ko-KR" altLang="en-US" sz="2500" b="1" i="1">
              <a:solidFill>
                <a:srgbClr val="6182D6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292008" y="3435219"/>
            <a:ext cx="10923154" cy="5715547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8823299" y="7692142"/>
            <a:ext cx="8461433" cy="1885571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</p:spTree>
    <p:extLst>
      <p:ext uri="{BB962C8B-B14F-4D97-AF65-F5344CB8AC3E}">
        <p14:creationId xmlns:p14="http://schemas.microsoft.com/office/powerpoint/2010/main" val="207653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2396692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대기환경정보(네이버)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061360" y="7994798"/>
            <a:ext cx="7617026" cy="8520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1시간</a:t>
            </a: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 단위로 전국 </a:t>
            </a: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시/군/구</a:t>
            </a: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의 실시간 미세먼지 등급을 </a:t>
            </a: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환경부 4단계</a:t>
            </a: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로 한 눈에 조회 가능</a:t>
            </a:r>
            <a:endParaRPr kumimoji="0" lang="ko-KR" altLang="en-US" sz="2500" b="1" i="1">
              <a:solidFill>
                <a:srgbClr val="404040"/>
              </a:solidFill>
              <a:latin typeface="D2Coding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292008" y="3277604"/>
            <a:ext cx="7159881" cy="6050452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9061360" y="3296638"/>
            <a:ext cx="7617027" cy="4026732"/>
          </a:xfrm>
          <a:prstGeom prst="rect">
            <a:avLst/>
          </a:prstGeom>
          <a:noFill/>
          <a:ln w="9544" cap="flat" cmpd="sng" algn="ctr">
            <a:solidFill>
              <a:srgbClr val="FF0000"/>
            </a:solidFill>
            <a:prstDash val="sysDot"/>
            <a:round/>
            <a:headEnd w="med" len="med"/>
            <a:tailEnd type="triangle" w="med" len="med"/>
          </a:ln>
        </p:spPr>
      </p:pic>
      <p:sp>
        <p:nvSpPr>
          <p:cNvPr id="23" name="타원 22"/>
          <p:cNvSpPr/>
          <p:nvPr/>
        </p:nvSpPr>
        <p:spPr>
          <a:xfrm>
            <a:off x="2282434" y="5447287"/>
            <a:ext cx="533280" cy="500013"/>
          </a:xfrm>
          <a:prstGeom prst="ellipse">
            <a:avLst/>
          </a:prstGeom>
          <a:noFill/>
          <a:ln w="25508" cap="flat" cmpd="sng" algn="ctr">
            <a:solidFill>
              <a:srgbClr val="FF0000"/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en-US" altLang="en-US" sz="1200" b="0" i="0" baseline="0">
              <a:solidFill>
                <a:schemeClr val="tx1"/>
              </a:solidFill>
              <a:latin typeface="?? ??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2536348" y="5271127"/>
            <a:ext cx="6525012" cy="1761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  <p:extLst>
      <p:ext uri="{BB962C8B-B14F-4D97-AF65-F5344CB8AC3E}">
        <p14:creationId xmlns:p14="http://schemas.microsoft.com/office/powerpoint/2010/main" val="297078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?? ??"/>
        <a:ea typeface="?? ??"/>
        <a:cs typeface=""/>
      </a:majorFont>
      <a:minorFont>
        <a:latin typeface="?? ??"/>
        <a:ea typeface="?? ??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?? ??"/>
        <a:ea typeface="?? ??"/>
        <a:cs typeface=""/>
      </a:majorFont>
      <a:minorFont>
        <a:latin typeface="?? ??"/>
        <a:ea typeface="?? ??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3578</Words>
  <Application>Microsoft Office PowerPoint</Application>
  <PresentationFormat>사용자 지정</PresentationFormat>
  <Paragraphs>882</Paragraphs>
  <Slides>69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69</vt:i4>
      </vt:variant>
    </vt:vector>
  </HeadingPairs>
  <TitlesOfParts>
    <vt:vector size="85" baseType="lpstr">
      <vt:lpstr>?? ??</vt:lpstr>
      <vt:lpstr>D2Coding</vt:lpstr>
      <vt:lpstr>Pretendard SemiBold</vt:lpstr>
      <vt:lpstr>나눔고딕 ExtraBold</vt:lpstr>
      <vt:lpstr>돋움</vt:lpstr>
      <vt:lpstr>돋움체</vt:lpstr>
      <vt:lpstr>맑은 고딕</vt:lpstr>
      <vt:lpstr>바탕</vt:lpstr>
      <vt:lpstr>한컴 윤체 B</vt:lpstr>
      <vt:lpstr>함초롬돋움</vt:lpstr>
      <vt:lpstr>휴먼둥근헤드라인</vt:lpstr>
      <vt:lpstr>휴먼엑스포</vt:lpstr>
      <vt:lpstr>Arial</vt:lpstr>
      <vt:lpstr>Calibri</vt:lpstr>
      <vt:lpstr>한컴오피스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human</cp:lastModifiedBy>
  <cp:revision>82</cp:revision>
  <dcterms:created xsi:type="dcterms:W3CDTF">2024-03-13T21:39:25Z</dcterms:created>
  <dcterms:modified xsi:type="dcterms:W3CDTF">2024-06-28T02:32:09Z</dcterms:modified>
  <cp:version>1100.0100.01</cp:version>
</cp:coreProperties>
</file>